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99" r:id="rId2"/>
    <p:sldId id="396" r:id="rId3"/>
    <p:sldId id="444" r:id="rId4"/>
    <p:sldId id="445" r:id="rId5"/>
    <p:sldId id="433" r:id="rId6"/>
    <p:sldId id="429" r:id="rId7"/>
    <p:sldId id="452" r:id="rId8"/>
    <p:sldId id="434" r:id="rId9"/>
    <p:sldId id="295" r:id="rId10"/>
    <p:sldId id="411" r:id="rId11"/>
    <p:sldId id="448" r:id="rId12"/>
    <p:sldId id="413" r:id="rId13"/>
    <p:sldId id="451" r:id="rId14"/>
    <p:sldId id="405" r:id="rId15"/>
    <p:sldId id="460" r:id="rId16"/>
    <p:sldId id="527" r:id="rId17"/>
    <p:sldId id="454" r:id="rId18"/>
    <p:sldId id="455" r:id="rId19"/>
    <p:sldId id="456" r:id="rId20"/>
    <p:sldId id="520" r:id="rId21"/>
    <p:sldId id="461" r:id="rId22"/>
    <p:sldId id="358" r:id="rId23"/>
    <p:sldId id="463" r:id="rId24"/>
    <p:sldId id="462" r:id="rId25"/>
    <p:sldId id="466" r:id="rId26"/>
    <p:sldId id="464" r:id="rId27"/>
    <p:sldId id="486" r:id="rId28"/>
    <p:sldId id="465" r:id="rId29"/>
    <p:sldId id="319" r:id="rId30"/>
    <p:sldId id="418" r:id="rId31"/>
    <p:sldId id="403" r:id="rId32"/>
    <p:sldId id="416" r:id="rId33"/>
    <p:sldId id="487" r:id="rId34"/>
    <p:sldId id="488" r:id="rId35"/>
    <p:sldId id="489" r:id="rId36"/>
    <p:sldId id="353" r:id="rId37"/>
    <p:sldId id="355" r:id="rId38"/>
    <p:sldId id="356"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434"/>
    <a:srgbClr val="CC9900"/>
    <a:srgbClr val="852742"/>
    <a:srgbClr val="8E9046"/>
    <a:srgbClr val="DCB9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351" autoAdjust="0"/>
    <p:restoredTop sz="89427" autoAdjust="0"/>
  </p:normalViewPr>
  <p:slideViewPr>
    <p:cSldViewPr>
      <p:cViewPr varScale="1">
        <p:scale>
          <a:sx n="70" d="100"/>
          <a:sy n="70" d="100"/>
        </p:scale>
        <p:origin x="-1926" y="-96"/>
      </p:cViewPr>
      <p:guideLst>
        <p:guide orient="horz" pos="2160"/>
        <p:guide pos="2880"/>
      </p:guideLst>
    </p:cSldViewPr>
  </p:slideViewPr>
  <p:notesTextViewPr>
    <p:cViewPr>
      <p:scale>
        <a:sx n="400" d="100"/>
        <a:sy n="400" d="100"/>
      </p:scale>
      <p:origin x="0" y="0"/>
    </p:cViewPr>
  </p:notesTextViewPr>
  <p:sorterViewPr>
    <p:cViewPr>
      <p:scale>
        <a:sx n="66" d="100"/>
        <a:sy n="66" d="100"/>
      </p:scale>
      <p:origin x="0" y="1872"/>
    </p:cViewPr>
  </p:sorterViewPr>
  <p:notesViewPr>
    <p:cSldViewPr>
      <p:cViewPr varScale="1">
        <p:scale>
          <a:sx n="52" d="100"/>
          <a:sy n="52" d="100"/>
        </p:scale>
        <p:origin x="-2844"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92AD4D-822E-4CBE-8F80-83633046C2D2}" type="datetimeFigureOut">
              <a:rPr lang="en-US" smtClean="0"/>
              <a:pPr/>
              <a:t>9/19/2016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3E6D4A-0EBD-4B5A-AD91-4DA0B9F98BA6}" type="slidenum">
              <a:rPr lang="en-US" smtClean="0"/>
              <a:pPr/>
              <a:t>‹#›</a:t>
            </a:fld>
            <a:endParaRPr lang="en-US"/>
          </a:p>
        </p:txBody>
      </p:sp>
    </p:spTree>
    <p:extLst>
      <p:ext uri="{BB962C8B-B14F-4D97-AF65-F5344CB8AC3E}">
        <p14:creationId xmlns:p14="http://schemas.microsoft.com/office/powerpoint/2010/main" val="2050008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38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4F133C-B55F-4D87-9302-B66E883435EB}" type="datetimeFigureOut">
              <a:rPr lang="en-US" smtClean="0"/>
              <a:pPr/>
              <a:t>9/19/2016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BAD7F-F062-4A8B-9B03-CC1A6AC8BC1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F133C-B55F-4D87-9302-B66E883435EB}" type="datetimeFigureOut">
              <a:rPr lang="en-US" smtClean="0"/>
              <a:pPr/>
              <a:t>9/19/2016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BAD7F-F062-4A8B-9B03-CC1A6AC8BC1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F133C-B55F-4D87-9302-B66E883435EB}" type="datetimeFigureOut">
              <a:rPr lang="en-US" smtClean="0"/>
              <a:pPr/>
              <a:t>9/19/2016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BAD7F-F062-4A8B-9B03-CC1A6AC8BC1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F133C-B55F-4D87-9302-B66E883435EB}" type="datetimeFigureOut">
              <a:rPr lang="en-US" smtClean="0"/>
              <a:pPr/>
              <a:t>9/19/2016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BAD7F-F062-4A8B-9B03-CC1A6AC8BC1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4F133C-B55F-4D87-9302-B66E883435EB}" type="datetimeFigureOut">
              <a:rPr lang="en-US" smtClean="0"/>
              <a:pPr/>
              <a:t>9/19/2016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BAD7F-F062-4A8B-9B03-CC1A6AC8BC1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4F133C-B55F-4D87-9302-B66E883435EB}" type="datetimeFigureOut">
              <a:rPr lang="en-US" smtClean="0"/>
              <a:pPr/>
              <a:t>9/19/2016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DBAD7F-F062-4A8B-9B03-CC1A6AC8BC1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4F133C-B55F-4D87-9302-B66E883435EB}" type="datetimeFigureOut">
              <a:rPr lang="en-US" smtClean="0"/>
              <a:pPr/>
              <a:t>9/19/2016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DBAD7F-F062-4A8B-9B03-CC1A6AC8BC1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4F133C-B55F-4D87-9302-B66E883435EB}" type="datetimeFigureOut">
              <a:rPr lang="en-US" smtClean="0"/>
              <a:pPr/>
              <a:t>9/19/2016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DBAD7F-F062-4A8B-9B03-CC1A6AC8BC1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4F133C-B55F-4D87-9302-B66E883435EB}" type="datetimeFigureOut">
              <a:rPr lang="en-US" smtClean="0"/>
              <a:pPr/>
              <a:t>9/19/2016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DBAD7F-F062-4A8B-9B03-CC1A6AC8BC1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F133C-B55F-4D87-9302-B66E883435EB}" type="datetimeFigureOut">
              <a:rPr lang="en-US" smtClean="0"/>
              <a:pPr/>
              <a:t>9/19/2016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DBAD7F-F062-4A8B-9B03-CC1A6AC8BC1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F133C-B55F-4D87-9302-B66E883435EB}" type="datetimeFigureOut">
              <a:rPr lang="en-US" smtClean="0"/>
              <a:pPr/>
              <a:t>9/19/2016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DBAD7F-F062-4A8B-9B03-CC1A6AC8BC1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lumMod val="75000"/>
              </a:schemeClr>
            </a:gs>
            <a:gs pos="25000">
              <a:schemeClr val="accent1">
                <a:lumMod val="75000"/>
              </a:schemeClr>
            </a:gs>
            <a:gs pos="75000">
              <a:srgbClr val="0087E6"/>
            </a:gs>
            <a:gs pos="100000">
              <a:srgbClr val="005CBF"/>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F133C-B55F-4D87-9302-B66E883435EB}" type="datetimeFigureOut">
              <a:rPr lang="en-US" smtClean="0"/>
              <a:pPr/>
              <a:t>9/19/2016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DBAD7F-F062-4A8B-9B03-CC1A6AC8BC1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5.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utterstock_73425979_2.jpg"/>
          <p:cNvPicPr>
            <a:picLocks noChangeAspect="1"/>
          </p:cNvPicPr>
          <p:nvPr/>
        </p:nvPicPr>
        <p:blipFill>
          <a:blip r:embed="rId3" cstate="print"/>
          <a:stretch>
            <a:fillRect/>
          </a:stretch>
        </p:blipFill>
        <p:spPr>
          <a:xfrm>
            <a:off x="152400" y="911820"/>
            <a:ext cx="8839200" cy="5892800"/>
          </a:xfrm>
          <a:prstGeom prst="rect">
            <a:avLst/>
          </a:prstGeom>
        </p:spPr>
      </p:pic>
      <p:sp>
        <p:nvSpPr>
          <p:cNvPr id="5" name="TextBox 4"/>
          <p:cNvSpPr txBox="1"/>
          <p:nvPr/>
        </p:nvSpPr>
        <p:spPr>
          <a:xfrm>
            <a:off x="1159382" y="152400"/>
            <a:ext cx="7222618" cy="769441"/>
          </a:xfrm>
          <a:prstGeom prst="rect">
            <a:avLst/>
          </a:prstGeom>
          <a:noFill/>
        </p:spPr>
        <p:txBody>
          <a:bodyPr wrap="none" rtlCol="0">
            <a:spAutoFit/>
          </a:bodyPr>
          <a:lstStyle/>
          <a:p>
            <a:r>
              <a:rPr lang="en-US" sz="4400" b="1" dirty="0" smtClean="0"/>
              <a:t>Bighorn Sheep: On the Edge?</a:t>
            </a:r>
            <a:endParaRPr lang="en-US" sz="4400" b="1" dirty="0"/>
          </a:p>
        </p:txBody>
      </p:sp>
      <p:sp>
        <p:nvSpPr>
          <p:cNvPr id="6" name="TextBox 5"/>
          <p:cNvSpPr txBox="1"/>
          <p:nvPr/>
        </p:nvSpPr>
        <p:spPr>
          <a:xfrm>
            <a:off x="2419792" y="6550223"/>
            <a:ext cx="5581208" cy="307777"/>
          </a:xfrm>
          <a:prstGeom prst="rect">
            <a:avLst/>
          </a:prstGeom>
          <a:noFill/>
        </p:spPr>
        <p:txBody>
          <a:bodyPr wrap="none" rtlCol="0">
            <a:spAutoFit/>
          </a:bodyPr>
          <a:lstStyle/>
          <a:p>
            <a:r>
              <a:rPr lang="en-US" sz="1400" b="1" dirty="0" smtClean="0"/>
              <a:t>Copyright:  The Wild Sheep Foundation and Bear Trust International 2013</a:t>
            </a:r>
          </a:p>
        </p:txBody>
      </p:sp>
      <p:pic>
        <p:nvPicPr>
          <p:cNvPr id="7" name="Picture 6" descr="Bear Trust logo.jpg"/>
          <p:cNvPicPr>
            <a:picLocks noChangeAspect="1"/>
          </p:cNvPicPr>
          <p:nvPr/>
        </p:nvPicPr>
        <p:blipFill>
          <a:blip r:embed="rId4" cstate="print">
            <a:clrChange>
              <a:clrFrom>
                <a:srgbClr val="FFFFFF"/>
              </a:clrFrom>
              <a:clrTo>
                <a:srgbClr val="FFFFFF">
                  <a:alpha val="0"/>
                </a:srgbClr>
              </a:clrTo>
            </a:clrChange>
            <a:lum bright="70000" contrast="-70000"/>
          </a:blip>
          <a:stretch>
            <a:fillRect/>
          </a:stretch>
        </p:blipFill>
        <p:spPr>
          <a:xfrm>
            <a:off x="1524000" y="6264761"/>
            <a:ext cx="685800" cy="558604"/>
          </a:xfrm>
          <a:prstGeom prst="rect">
            <a:avLst/>
          </a:prstGeom>
        </p:spPr>
      </p:pic>
      <p:pic>
        <p:nvPicPr>
          <p:cNvPr id="9" name="Picture 8" descr="WSF_Logo.jpeg"/>
          <p:cNvPicPr>
            <a:picLocks noChangeAspect="1"/>
          </p:cNvPicPr>
          <p:nvPr/>
        </p:nvPicPr>
        <p:blipFill>
          <a:blip r:embed="rId5" cstate="print">
            <a:clrChange>
              <a:clrFrom>
                <a:srgbClr val="FFFFFF"/>
              </a:clrFrom>
              <a:clrTo>
                <a:srgbClr val="FFFFFF">
                  <a:alpha val="0"/>
                </a:srgbClr>
              </a:clrTo>
            </a:clrChange>
            <a:lum bright="70000" contrast="-70000"/>
          </a:blip>
          <a:stretch>
            <a:fillRect/>
          </a:stretch>
        </p:blipFill>
        <p:spPr>
          <a:xfrm>
            <a:off x="228600" y="6164269"/>
            <a:ext cx="1219199" cy="67987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436290" y="5334000"/>
            <a:ext cx="4269310" cy="461665"/>
          </a:xfrm>
          <a:prstGeom prst="rect">
            <a:avLst/>
          </a:prstGeom>
          <a:noFill/>
        </p:spPr>
        <p:txBody>
          <a:bodyPr wrap="none" rtlCol="0">
            <a:spAutoFit/>
          </a:bodyPr>
          <a:lstStyle/>
          <a:p>
            <a:r>
              <a:rPr lang="en-US" sz="2400" dirty="0" smtClean="0"/>
              <a:t>What’s a TRANSPLANT program?</a:t>
            </a:r>
          </a:p>
        </p:txBody>
      </p:sp>
      <p:sp>
        <p:nvSpPr>
          <p:cNvPr id="8" name="Down Arrow 7"/>
          <p:cNvSpPr/>
          <p:nvPr/>
        </p:nvSpPr>
        <p:spPr>
          <a:xfrm rot="10800000">
            <a:off x="4343400" y="5791200"/>
            <a:ext cx="381000" cy="457200"/>
          </a:xfrm>
          <a:prstGeom prst="down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6200" y="3886200"/>
            <a:ext cx="9535591" cy="830997"/>
          </a:xfrm>
          <a:prstGeom prst="rect">
            <a:avLst/>
          </a:prstGeom>
          <a:noFill/>
        </p:spPr>
        <p:txBody>
          <a:bodyPr wrap="square" rtlCol="0">
            <a:spAutoFit/>
          </a:bodyPr>
          <a:lstStyle/>
          <a:p>
            <a:r>
              <a:rPr lang="en-US" sz="2400" dirty="0" smtClean="0"/>
              <a:t>When you trap individuals from a healthy population in </a:t>
            </a:r>
            <a:r>
              <a:rPr lang="en-US" sz="2400" dirty="0" smtClean="0">
                <a:solidFill>
                  <a:srgbClr val="FFFF00"/>
                </a:solidFill>
              </a:rPr>
              <a:t>one location</a:t>
            </a:r>
          </a:p>
          <a:p>
            <a:r>
              <a:rPr lang="en-US" sz="2400" dirty="0" smtClean="0"/>
              <a:t>and move (transplant) them to </a:t>
            </a:r>
            <a:r>
              <a:rPr lang="en-US" sz="2400" dirty="0" smtClean="0">
                <a:solidFill>
                  <a:srgbClr val="FFFF00"/>
                </a:solidFill>
              </a:rPr>
              <a:t>another location </a:t>
            </a:r>
          </a:p>
        </p:txBody>
      </p:sp>
      <p:sp>
        <p:nvSpPr>
          <p:cNvPr id="13" name="Down Arrow 12"/>
          <p:cNvSpPr/>
          <p:nvPr/>
        </p:nvSpPr>
        <p:spPr>
          <a:xfrm rot="10800000">
            <a:off x="4343401" y="4724400"/>
            <a:ext cx="381000" cy="457199"/>
          </a:xfrm>
          <a:prstGeom prst="down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56674" y="106180"/>
            <a:ext cx="8856655" cy="584775"/>
          </a:xfrm>
          <a:prstGeom prst="rect">
            <a:avLst/>
          </a:prstGeom>
          <a:noFill/>
        </p:spPr>
        <p:txBody>
          <a:bodyPr wrap="none" rtlCol="0">
            <a:spAutoFit/>
          </a:bodyPr>
          <a:lstStyle/>
          <a:p>
            <a:r>
              <a:rPr lang="en-US" sz="3200" b="1" dirty="0" smtClean="0"/>
              <a:t>How the Number and Range of Bighorns Increased </a:t>
            </a:r>
            <a:endParaRPr lang="en-US" sz="3200" b="1" dirty="0"/>
          </a:p>
        </p:txBody>
      </p:sp>
      <p:sp>
        <p:nvSpPr>
          <p:cNvPr id="15" name="TextBox 14"/>
          <p:cNvSpPr txBox="1"/>
          <p:nvPr/>
        </p:nvSpPr>
        <p:spPr>
          <a:xfrm>
            <a:off x="152400" y="6248400"/>
            <a:ext cx="9677400" cy="461665"/>
          </a:xfrm>
          <a:prstGeom prst="rect">
            <a:avLst/>
          </a:prstGeom>
          <a:noFill/>
        </p:spPr>
        <p:txBody>
          <a:bodyPr wrap="square" rtlCol="0">
            <a:spAutoFit/>
          </a:bodyPr>
          <a:lstStyle/>
          <a:p>
            <a:r>
              <a:rPr lang="en-US" sz="2400" dirty="0" smtClean="0"/>
              <a:t>Part of this conservation effort included a TRANSPLANT program</a:t>
            </a:r>
          </a:p>
        </p:txBody>
      </p:sp>
      <p:pic>
        <p:nvPicPr>
          <p:cNvPr id="16" name="Picture 2" descr="C:\Documents and Settings\R3Wildlife\My Documents\Bighorn Sheep 1-19-08\Bighorn - Historical\Erickson029.jpg"/>
          <p:cNvPicPr>
            <a:picLocks noChangeAspect="1" noChangeArrowheads="1"/>
          </p:cNvPicPr>
          <p:nvPr/>
        </p:nvPicPr>
        <p:blipFill>
          <a:blip r:embed="rId3" cstate="print"/>
          <a:srcRect/>
          <a:stretch>
            <a:fillRect/>
          </a:stretch>
        </p:blipFill>
        <p:spPr bwMode="auto">
          <a:xfrm>
            <a:off x="4648200" y="890067"/>
            <a:ext cx="4343400" cy="2919933"/>
          </a:xfrm>
          <a:prstGeom prst="rect">
            <a:avLst/>
          </a:prstGeom>
          <a:noFill/>
        </p:spPr>
      </p:pic>
      <p:pic>
        <p:nvPicPr>
          <p:cNvPr id="17" name="Picture 2" descr="C:\Documents and Settings\R3Wildlife\My Documents\Bighorn Sheep 1-19-08\Bighorn - Historical\Erickson013.jpg"/>
          <p:cNvPicPr>
            <a:picLocks noChangeAspect="1" noChangeArrowheads="1"/>
          </p:cNvPicPr>
          <p:nvPr/>
        </p:nvPicPr>
        <p:blipFill>
          <a:blip r:embed="rId4" cstate="print"/>
          <a:srcRect b="9524"/>
          <a:stretch>
            <a:fillRect/>
          </a:stretch>
        </p:blipFill>
        <p:spPr bwMode="auto">
          <a:xfrm>
            <a:off x="152400" y="914400"/>
            <a:ext cx="4267200" cy="2895600"/>
          </a:xfrm>
          <a:prstGeom prst="rect">
            <a:avLst/>
          </a:prstGeom>
          <a:noFill/>
        </p:spPr>
      </p:pic>
      <p:sp>
        <p:nvSpPr>
          <p:cNvPr id="21" name="Rounded Rectangle 20"/>
          <p:cNvSpPr/>
          <p:nvPr/>
        </p:nvSpPr>
        <p:spPr>
          <a:xfrm>
            <a:off x="2819400" y="990600"/>
            <a:ext cx="3352800" cy="381000"/>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Trap individuals in one location</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Documents and Settings\R3Wildlife\My Documents\Bighorn Sheep 1-19-08\Bighorn - Historical\Erickson029.jpg"/>
          <p:cNvPicPr>
            <a:picLocks noChangeAspect="1" noChangeArrowheads="1"/>
          </p:cNvPicPr>
          <p:nvPr/>
        </p:nvPicPr>
        <p:blipFill>
          <a:blip r:embed="rId3" cstate="print"/>
          <a:srcRect/>
          <a:stretch>
            <a:fillRect/>
          </a:stretch>
        </p:blipFill>
        <p:spPr bwMode="auto">
          <a:xfrm>
            <a:off x="4648200" y="890067"/>
            <a:ext cx="4343400" cy="2919933"/>
          </a:xfrm>
          <a:prstGeom prst="rect">
            <a:avLst/>
          </a:prstGeom>
          <a:noFill/>
        </p:spPr>
      </p:pic>
      <p:pic>
        <p:nvPicPr>
          <p:cNvPr id="11" name="Picture 2" descr="C:\Documents and Settings\R3Wildlife\My Documents\Bighorn Sheep 1-19-08\Bighorn - Historical\Erickson013.jpg"/>
          <p:cNvPicPr>
            <a:picLocks noChangeAspect="1" noChangeArrowheads="1"/>
          </p:cNvPicPr>
          <p:nvPr/>
        </p:nvPicPr>
        <p:blipFill>
          <a:blip r:embed="rId4" cstate="print"/>
          <a:srcRect b="9524"/>
          <a:stretch>
            <a:fillRect/>
          </a:stretch>
        </p:blipFill>
        <p:spPr bwMode="auto">
          <a:xfrm>
            <a:off x="152400" y="914400"/>
            <a:ext cx="4267200" cy="2895600"/>
          </a:xfrm>
          <a:prstGeom prst="rect">
            <a:avLst/>
          </a:prstGeom>
          <a:noFill/>
        </p:spPr>
      </p:pic>
      <p:sp>
        <p:nvSpPr>
          <p:cNvPr id="14" name="TextBox 13"/>
          <p:cNvSpPr txBox="1"/>
          <p:nvPr/>
        </p:nvSpPr>
        <p:spPr>
          <a:xfrm>
            <a:off x="256674" y="106180"/>
            <a:ext cx="8856655" cy="584775"/>
          </a:xfrm>
          <a:prstGeom prst="rect">
            <a:avLst/>
          </a:prstGeom>
          <a:noFill/>
        </p:spPr>
        <p:txBody>
          <a:bodyPr wrap="none" rtlCol="0">
            <a:spAutoFit/>
          </a:bodyPr>
          <a:lstStyle/>
          <a:p>
            <a:r>
              <a:rPr lang="en-US" sz="3200" b="1" dirty="0" smtClean="0"/>
              <a:t>How the Number and Range of Bighorns Increased </a:t>
            </a:r>
            <a:endParaRPr lang="en-US" sz="3200" b="1" dirty="0"/>
          </a:p>
        </p:txBody>
      </p:sp>
      <p:pic>
        <p:nvPicPr>
          <p:cNvPr id="16" name="Picture 1026" descr="E:\OLD Townsend Hard Drive6-08\Home Photos-files\Elkhorn photos\Breaks\MVC-005F (2).JPG"/>
          <p:cNvPicPr>
            <a:picLocks noChangeAspect="1" noChangeArrowheads="1"/>
          </p:cNvPicPr>
          <p:nvPr/>
        </p:nvPicPr>
        <p:blipFill>
          <a:blip r:embed="rId5" cstate="print"/>
          <a:srcRect b="9188"/>
          <a:stretch>
            <a:fillRect/>
          </a:stretch>
        </p:blipFill>
        <p:spPr bwMode="auto">
          <a:xfrm>
            <a:off x="152400" y="3867150"/>
            <a:ext cx="4279392" cy="2914650"/>
          </a:xfrm>
          <a:prstGeom prst="rect">
            <a:avLst/>
          </a:prstGeom>
          <a:noFill/>
        </p:spPr>
      </p:pic>
      <p:pic>
        <p:nvPicPr>
          <p:cNvPr id="18" name="Picture 17" descr="C:\Documents and Settings\CF0222.FWPRG3908876\My Documents\Tom's Documents\Bighorn sheep\Pictures\P4270061 (2).JPG"/>
          <p:cNvPicPr>
            <a:picLocks noChangeAspect="1" noChangeArrowheads="1"/>
          </p:cNvPicPr>
          <p:nvPr/>
        </p:nvPicPr>
        <p:blipFill>
          <a:blip r:embed="rId6" cstate="print"/>
          <a:srcRect b="9964"/>
          <a:stretch>
            <a:fillRect/>
          </a:stretch>
        </p:blipFill>
        <p:spPr>
          <a:xfrm>
            <a:off x="4648200" y="3855477"/>
            <a:ext cx="4343400" cy="2926323"/>
          </a:xfrm>
          <a:prstGeom prst="rect">
            <a:avLst/>
          </a:prstGeom>
        </p:spPr>
      </p:pic>
      <p:sp>
        <p:nvSpPr>
          <p:cNvPr id="19" name="Rounded Rectangle 18"/>
          <p:cNvSpPr/>
          <p:nvPr/>
        </p:nvSpPr>
        <p:spPr>
          <a:xfrm>
            <a:off x="2514600" y="4038600"/>
            <a:ext cx="1828800" cy="381000"/>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and move them</a:t>
            </a:r>
            <a:endParaRPr lang="en-US" dirty="0">
              <a:solidFill>
                <a:schemeClr val="bg1"/>
              </a:solidFill>
            </a:endParaRPr>
          </a:p>
        </p:txBody>
      </p:sp>
      <p:sp>
        <p:nvSpPr>
          <p:cNvPr id="20" name="Rounded Rectangle 19"/>
          <p:cNvSpPr/>
          <p:nvPr/>
        </p:nvSpPr>
        <p:spPr>
          <a:xfrm>
            <a:off x="4738255" y="4038600"/>
            <a:ext cx="2286000" cy="381000"/>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to another location</a:t>
            </a:r>
            <a:endParaRPr lang="en-US" dirty="0">
              <a:solidFill>
                <a:schemeClr val="bg1"/>
              </a:solidFill>
            </a:endParaRPr>
          </a:p>
        </p:txBody>
      </p:sp>
      <p:sp>
        <p:nvSpPr>
          <p:cNvPr id="21" name="Rounded Rectangle 20"/>
          <p:cNvSpPr/>
          <p:nvPr/>
        </p:nvSpPr>
        <p:spPr>
          <a:xfrm>
            <a:off x="2819400" y="990600"/>
            <a:ext cx="3352800" cy="381000"/>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Trap individuals in one location</a:t>
            </a:r>
            <a:endParaRPr lang="en-US" dirty="0">
              <a:solidFill>
                <a:schemeClr val="bg1"/>
              </a:solidFill>
            </a:endParaRPr>
          </a:p>
        </p:txBody>
      </p:sp>
      <p:sp>
        <p:nvSpPr>
          <p:cNvPr id="12" name="TextBox 11"/>
          <p:cNvSpPr txBox="1"/>
          <p:nvPr/>
        </p:nvSpPr>
        <p:spPr>
          <a:xfrm>
            <a:off x="6968102" y="6567055"/>
            <a:ext cx="2085956" cy="276999"/>
          </a:xfrm>
          <a:prstGeom prst="rect">
            <a:avLst/>
          </a:prstGeom>
          <a:noFill/>
        </p:spPr>
        <p:txBody>
          <a:bodyPr wrap="none" rtlCol="0">
            <a:spAutoFit/>
          </a:bodyPr>
          <a:lstStyle/>
          <a:p>
            <a:r>
              <a:rPr lang="en-US" sz="1200" b="1" dirty="0" smtClean="0">
                <a:solidFill>
                  <a:schemeClr val="bg1"/>
                </a:solidFill>
              </a:rPr>
              <a:t>Photos on this slide:  MT FWP</a:t>
            </a:r>
            <a:endParaRPr lang="en-US" sz="12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52400" y="892076"/>
            <a:ext cx="8763000" cy="1200329"/>
          </a:xfrm>
          <a:prstGeom prst="rect">
            <a:avLst/>
          </a:prstGeom>
          <a:noFill/>
        </p:spPr>
        <p:txBody>
          <a:bodyPr wrap="square" rtlCol="0">
            <a:spAutoFit/>
          </a:bodyPr>
          <a:lstStyle/>
          <a:p>
            <a:r>
              <a:rPr lang="en-US" sz="2400" dirty="0" smtClean="0"/>
              <a:t>Around year 1960, many western states began transplant programs to help increase small, remnant bighorn sheep populations and to reintroduce bighorn sheep into historic, </a:t>
            </a:r>
            <a:r>
              <a:rPr lang="en-US" sz="2400" b="1" dirty="0" smtClean="0">
                <a:solidFill>
                  <a:srgbClr val="FFFF00"/>
                </a:solidFill>
                <a:effectLst>
                  <a:outerShdw blurRad="38100" dist="38100" dir="2700000" algn="tl">
                    <a:srgbClr val="000000">
                      <a:alpha val="43137"/>
                    </a:srgbClr>
                  </a:outerShdw>
                </a:effectLst>
              </a:rPr>
              <a:t>but vacant</a:t>
            </a:r>
            <a:r>
              <a:rPr lang="en-US" sz="2400" dirty="0" smtClean="0">
                <a:solidFill>
                  <a:srgbClr val="FFFF00"/>
                </a:solidFill>
              </a:rPr>
              <a:t>, </a:t>
            </a:r>
            <a:r>
              <a:rPr lang="en-US" sz="2400" dirty="0" smtClean="0"/>
              <a:t>habitat </a:t>
            </a:r>
          </a:p>
        </p:txBody>
      </p:sp>
      <p:sp>
        <p:nvSpPr>
          <p:cNvPr id="14" name="TextBox 13"/>
          <p:cNvSpPr txBox="1"/>
          <p:nvPr/>
        </p:nvSpPr>
        <p:spPr>
          <a:xfrm>
            <a:off x="256674" y="106180"/>
            <a:ext cx="8856655" cy="584775"/>
          </a:xfrm>
          <a:prstGeom prst="rect">
            <a:avLst/>
          </a:prstGeom>
          <a:noFill/>
        </p:spPr>
        <p:txBody>
          <a:bodyPr wrap="none" rtlCol="0">
            <a:spAutoFit/>
          </a:bodyPr>
          <a:lstStyle/>
          <a:p>
            <a:r>
              <a:rPr lang="en-US" sz="3200" b="1" dirty="0" smtClean="0"/>
              <a:t>How the Number and Range of Bighorns Increased </a:t>
            </a:r>
            <a:endParaRPr lang="en-US" sz="3200" b="1" dirty="0"/>
          </a:p>
        </p:txBody>
      </p:sp>
      <p:sp>
        <p:nvSpPr>
          <p:cNvPr id="35" name="TextBox 34"/>
          <p:cNvSpPr txBox="1"/>
          <p:nvPr/>
        </p:nvSpPr>
        <p:spPr>
          <a:xfrm>
            <a:off x="141809" y="2286000"/>
            <a:ext cx="8773591" cy="461665"/>
          </a:xfrm>
          <a:prstGeom prst="rect">
            <a:avLst/>
          </a:prstGeom>
          <a:noFill/>
        </p:spPr>
        <p:txBody>
          <a:bodyPr wrap="square" rtlCol="0">
            <a:spAutoFit/>
          </a:bodyPr>
          <a:lstStyle/>
          <a:p>
            <a:r>
              <a:rPr lang="en-US" sz="2400" dirty="0" smtClean="0"/>
              <a:t>And it was a success!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52400" y="892076"/>
            <a:ext cx="8763000" cy="1200329"/>
          </a:xfrm>
          <a:prstGeom prst="rect">
            <a:avLst/>
          </a:prstGeom>
          <a:noFill/>
        </p:spPr>
        <p:txBody>
          <a:bodyPr wrap="square" rtlCol="0">
            <a:spAutoFit/>
          </a:bodyPr>
          <a:lstStyle/>
          <a:p>
            <a:r>
              <a:rPr lang="en-US" sz="2400" dirty="0" smtClean="0"/>
              <a:t>Around year 1960, many western states began transplant programs to help increase small, remnant bighorn sheep populations and to reintroduce bighorn sheep into historic, </a:t>
            </a:r>
            <a:r>
              <a:rPr lang="en-US" sz="2400" b="1" dirty="0" smtClean="0">
                <a:solidFill>
                  <a:srgbClr val="FFFF00"/>
                </a:solidFill>
                <a:effectLst>
                  <a:outerShdw blurRad="38100" dist="38100" dir="2700000" algn="tl">
                    <a:srgbClr val="000000">
                      <a:alpha val="43137"/>
                    </a:srgbClr>
                  </a:outerShdw>
                </a:effectLst>
              </a:rPr>
              <a:t>but vacant</a:t>
            </a:r>
            <a:r>
              <a:rPr lang="en-US" sz="2400" dirty="0" smtClean="0">
                <a:solidFill>
                  <a:srgbClr val="FFFF00"/>
                </a:solidFill>
              </a:rPr>
              <a:t>, </a:t>
            </a:r>
            <a:r>
              <a:rPr lang="en-US" sz="2400" dirty="0" smtClean="0"/>
              <a:t>habitat </a:t>
            </a:r>
          </a:p>
        </p:txBody>
      </p:sp>
      <p:sp>
        <p:nvSpPr>
          <p:cNvPr id="14" name="TextBox 13"/>
          <p:cNvSpPr txBox="1"/>
          <p:nvPr/>
        </p:nvSpPr>
        <p:spPr>
          <a:xfrm>
            <a:off x="256674" y="106180"/>
            <a:ext cx="8856655" cy="584775"/>
          </a:xfrm>
          <a:prstGeom prst="rect">
            <a:avLst/>
          </a:prstGeom>
          <a:noFill/>
        </p:spPr>
        <p:txBody>
          <a:bodyPr wrap="none" rtlCol="0">
            <a:spAutoFit/>
          </a:bodyPr>
          <a:lstStyle/>
          <a:p>
            <a:r>
              <a:rPr lang="en-US" sz="3200" b="1" dirty="0" smtClean="0"/>
              <a:t>How the Number and Range of Bighorns Increased </a:t>
            </a:r>
            <a:endParaRPr lang="en-US" sz="3200" b="1" dirty="0"/>
          </a:p>
        </p:txBody>
      </p:sp>
      <p:sp>
        <p:nvSpPr>
          <p:cNvPr id="18" name="TextBox 17"/>
          <p:cNvSpPr txBox="1"/>
          <p:nvPr/>
        </p:nvSpPr>
        <p:spPr>
          <a:xfrm>
            <a:off x="141809" y="2281535"/>
            <a:ext cx="8773591" cy="461665"/>
          </a:xfrm>
          <a:prstGeom prst="rect">
            <a:avLst/>
          </a:prstGeom>
          <a:noFill/>
        </p:spPr>
        <p:txBody>
          <a:bodyPr wrap="square" rtlCol="0">
            <a:spAutoFit/>
          </a:bodyPr>
          <a:lstStyle/>
          <a:p>
            <a:r>
              <a:rPr lang="en-US" sz="2400" dirty="0" smtClean="0"/>
              <a:t>And it was a success!  </a:t>
            </a:r>
          </a:p>
        </p:txBody>
      </p:sp>
      <p:sp>
        <p:nvSpPr>
          <p:cNvPr id="19" name="Rectangle 18"/>
          <p:cNvSpPr/>
          <p:nvPr/>
        </p:nvSpPr>
        <p:spPr>
          <a:xfrm>
            <a:off x="152400" y="2971800"/>
            <a:ext cx="4572000" cy="1200329"/>
          </a:xfrm>
          <a:prstGeom prst="rect">
            <a:avLst/>
          </a:prstGeom>
        </p:spPr>
        <p:txBody>
          <a:bodyPr>
            <a:spAutoFit/>
          </a:bodyPr>
          <a:lstStyle/>
          <a:p>
            <a:r>
              <a:rPr lang="en-US" sz="2400" dirty="0" smtClean="0"/>
              <a:t>Bighorn sheep numbers increased in many areas in the west because of these transplant efforts </a:t>
            </a:r>
          </a:p>
        </p:txBody>
      </p:sp>
      <p:grpSp>
        <p:nvGrpSpPr>
          <p:cNvPr id="2" name="Group 19"/>
          <p:cNvGrpSpPr/>
          <p:nvPr/>
        </p:nvGrpSpPr>
        <p:grpSpPr>
          <a:xfrm>
            <a:off x="4800600" y="2133600"/>
            <a:ext cx="4191000" cy="4572000"/>
            <a:chOff x="228600" y="2057400"/>
            <a:chExt cx="4191000" cy="4572000"/>
          </a:xfrm>
        </p:grpSpPr>
        <p:sp>
          <p:nvSpPr>
            <p:cNvPr id="21" name="Rectangle 20"/>
            <p:cNvSpPr/>
            <p:nvPr/>
          </p:nvSpPr>
          <p:spPr>
            <a:xfrm>
              <a:off x="228600" y="2057400"/>
              <a:ext cx="4191000" cy="4572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273804" y="5410200"/>
              <a:ext cx="914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15,000</a:t>
              </a:r>
              <a:endParaRPr lang="en-US" sz="1600" dirty="0">
                <a:solidFill>
                  <a:schemeClr val="bg1"/>
                </a:solidFill>
              </a:endParaRPr>
            </a:p>
          </p:txBody>
        </p:sp>
        <p:sp>
          <p:nvSpPr>
            <p:cNvPr id="23" name="Rectangle 22"/>
            <p:cNvSpPr/>
            <p:nvPr/>
          </p:nvSpPr>
          <p:spPr>
            <a:xfrm>
              <a:off x="259596" y="2362200"/>
              <a:ext cx="914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2 Million</a:t>
              </a:r>
              <a:endParaRPr lang="en-US" sz="1600" dirty="0">
                <a:solidFill>
                  <a:schemeClr val="bg1"/>
                </a:solidFill>
              </a:endParaRPr>
            </a:p>
          </p:txBody>
        </p:sp>
        <p:sp>
          <p:nvSpPr>
            <p:cNvPr id="24" name="Oval 23"/>
            <p:cNvSpPr/>
            <p:nvPr/>
          </p:nvSpPr>
          <p:spPr>
            <a:xfrm>
              <a:off x="1676400" y="24384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p:nvCxnSpPr>
          <p:spPr>
            <a:xfrm>
              <a:off x="1219200" y="2133600"/>
              <a:ext cx="0" cy="38862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233408" y="6004302"/>
              <a:ext cx="3186192" cy="1549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590800" y="5486400"/>
              <a:ext cx="228600" cy="2286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357392" y="6172200"/>
              <a:ext cx="914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1800s</a:t>
              </a:r>
              <a:endParaRPr lang="en-US" sz="1600" dirty="0">
                <a:solidFill>
                  <a:schemeClr val="bg1"/>
                </a:solidFill>
              </a:endParaRPr>
            </a:p>
          </p:txBody>
        </p:sp>
        <p:sp>
          <p:nvSpPr>
            <p:cNvPr id="29" name="Rectangle 28"/>
            <p:cNvSpPr/>
            <p:nvPr/>
          </p:nvSpPr>
          <p:spPr>
            <a:xfrm>
              <a:off x="2300208" y="6172200"/>
              <a:ext cx="914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1900s</a:t>
              </a:r>
              <a:endParaRPr lang="en-US" sz="1600" dirty="0">
                <a:solidFill>
                  <a:schemeClr val="bg1"/>
                </a:solidFill>
              </a:endParaRPr>
            </a:p>
          </p:txBody>
        </p:sp>
        <p:sp>
          <p:nvSpPr>
            <p:cNvPr id="30" name="Rectangle 29"/>
            <p:cNvSpPr/>
            <p:nvPr/>
          </p:nvSpPr>
          <p:spPr>
            <a:xfrm>
              <a:off x="3276600" y="6172200"/>
              <a:ext cx="914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2013</a:t>
              </a:r>
              <a:endParaRPr lang="en-US" sz="1600" dirty="0">
                <a:solidFill>
                  <a:schemeClr val="bg1"/>
                </a:solidFill>
              </a:endParaRPr>
            </a:p>
          </p:txBody>
        </p:sp>
        <p:sp>
          <p:nvSpPr>
            <p:cNvPr id="31" name="Oval 30"/>
            <p:cNvSpPr/>
            <p:nvPr/>
          </p:nvSpPr>
          <p:spPr>
            <a:xfrm>
              <a:off x="3581400" y="4648200"/>
              <a:ext cx="228600" cy="228600"/>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p:nvPr/>
          </p:nvCxnSpPr>
          <p:spPr>
            <a:xfrm>
              <a:off x="1828800" y="2667000"/>
              <a:ext cx="838200" cy="2819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31" idx="3"/>
              <a:endCxn id="27" idx="7"/>
            </p:cNvCxnSpPr>
            <p:nvPr/>
          </p:nvCxnSpPr>
          <p:spPr>
            <a:xfrm flipH="1">
              <a:off x="2785922" y="4843322"/>
              <a:ext cx="828956" cy="67655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258306" y="4648200"/>
              <a:ext cx="914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70,000</a:t>
              </a:r>
              <a:endParaRPr lang="en-US" sz="1600" dirty="0">
                <a:solidFill>
                  <a:schemeClr val="bg1"/>
                </a:solidFill>
              </a:endParaRPr>
            </a:p>
          </p:txBody>
        </p:sp>
      </p:grpSp>
      <p:sp>
        <p:nvSpPr>
          <p:cNvPr id="35" name="Rectangle 34"/>
          <p:cNvSpPr/>
          <p:nvPr/>
        </p:nvSpPr>
        <p:spPr>
          <a:xfrm>
            <a:off x="152400" y="4343400"/>
            <a:ext cx="4572000" cy="461665"/>
          </a:xfrm>
          <a:prstGeom prst="rect">
            <a:avLst/>
          </a:prstGeom>
        </p:spPr>
        <p:txBody>
          <a:bodyPr>
            <a:spAutoFit/>
          </a:bodyPr>
          <a:lstStyle/>
          <a:p>
            <a:r>
              <a:rPr lang="en-US" sz="2400" dirty="0" smtClean="0"/>
              <a:t>But that’s not the whole story</a:t>
            </a:r>
          </a:p>
        </p:txBody>
      </p:sp>
      <p:sp>
        <p:nvSpPr>
          <p:cNvPr id="36" name="Rectangle 35"/>
          <p:cNvSpPr/>
          <p:nvPr/>
        </p:nvSpPr>
        <p:spPr>
          <a:xfrm>
            <a:off x="152400" y="5029200"/>
            <a:ext cx="4572000" cy="1569660"/>
          </a:xfrm>
          <a:prstGeom prst="rect">
            <a:avLst/>
          </a:prstGeom>
        </p:spPr>
        <p:txBody>
          <a:bodyPr>
            <a:spAutoFit/>
          </a:bodyPr>
          <a:lstStyle/>
          <a:p>
            <a:r>
              <a:rPr lang="en-US" sz="2400" dirty="0" smtClean="0"/>
              <a:t>Although the number of bighorns have increased since the 1900s, many herds have experienced, and continue to experience, die-offs</a:t>
            </a:r>
          </a:p>
        </p:txBody>
      </p:sp>
      <p:sp>
        <p:nvSpPr>
          <p:cNvPr id="41" name="Oval 40"/>
          <p:cNvSpPr/>
          <p:nvPr/>
        </p:nvSpPr>
        <p:spPr>
          <a:xfrm rot="19081971">
            <a:off x="6580166" y="4749707"/>
            <a:ext cx="2342219" cy="1066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rot="21175066">
            <a:off x="1035600" y="2402292"/>
            <a:ext cx="6873142" cy="685800"/>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smtClean="0">
                <a:solidFill>
                  <a:schemeClr val="bg1"/>
                </a:solidFill>
              </a:rPr>
              <a:t>…….first, let’s learn a bit more about bighorn sheep</a:t>
            </a:r>
            <a:endParaRPr lang="en-US" sz="2300" b="1" dirty="0">
              <a:solidFill>
                <a:schemeClr val="bg1"/>
              </a:solidFill>
            </a:endParaRPr>
          </a:p>
        </p:txBody>
      </p:sp>
      <p:sp>
        <p:nvSpPr>
          <p:cNvPr id="43" name="Rounded Rectangle 42"/>
          <p:cNvSpPr/>
          <p:nvPr/>
        </p:nvSpPr>
        <p:spPr>
          <a:xfrm rot="21175066">
            <a:off x="4380269" y="5952173"/>
            <a:ext cx="1417582" cy="685800"/>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Why?</a:t>
            </a:r>
            <a:endParaRPr lang="en-US" sz="2400" b="1" dirty="0">
              <a:solidFill>
                <a:schemeClr val="bg1"/>
              </a:solidFill>
            </a:endParaRPr>
          </a:p>
        </p:txBody>
      </p:sp>
      <p:sp>
        <p:nvSpPr>
          <p:cNvPr id="44" name="Rounded Rectangle 43"/>
          <p:cNvSpPr/>
          <p:nvPr/>
        </p:nvSpPr>
        <p:spPr>
          <a:xfrm rot="21175066">
            <a:off x="378710" y="4933213"/>
            <a:ext cx="8373958" cy="685800"/>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smtClean="0">
                <a:solidFill>
                  <a:schemeClr val="bg1"/>
                </a:solidFill>
              </a:rPr>
              <a:t>What factors are affecting the conservation of bighorn sheep?</a:t>
            </a:r>
            <a:endParaRPr lang="en-US" sz="2300" b="1" dirty="0">
              <a:solidFill>
                <a:schemeClr val="bg1"/>
              </a:solidFill>
            </a:endParaRPr>
          </a:p>
        </p:txBody>
      </p:sp>
      <p:sp>
        <p:nvSpPr>
          <p:cNvPr id="37" name="Rounded Rectangle 36"/>
          <p:cNvSpPr/>
          <p:nvPr/>
        </p:nvSpPr>
        <p:spPr>
          <a:xfrm rot="21175066">
            <a:off x="629340" y="3534088"/>
            <a:ext cx="7948431" cy="1024404"/>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smtClean="0">
                <a:solidFill>
                  <a:schemeClr val="bg1"/>
                </a:solidFill>
              </a:rPr>
              <a:t>To answer this question, you will be using REAL DATA and </a:t>
            </a:r>
          </a:p>
          <a:p>
            <a:pPr algn="ctr"/>
            <a:r>
              <a:rPr lang="en-US" sz="2300" b="1" dirty="0" smtClean="0">
                <a:solidFill>
                  <a:schemeClr val="bg1"/>
                </a:solidFill>
              </a:rPr>
              <a:t>case studies about wild bighorn sheep herds………..</a:t>
            </a:r>
            <a:endParaRPr lang="en-US" sz="23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8" grpId="0" animBg="1"/>
      <p:bldP spid="43" grpId="0" animBg="1"/>
      <p:bldP spid="44" grpId="0" animBg="1"/>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m.jpg"/>
          <p:cNvPicPr>
            <a:picLocks noChangeAspect="1"/>
          </p:cNvPicPr>
          <p:nvPr/>
        </p:nvPicPr>
        <p:blipFill>
          <a:blip r:embed="rId3" cstate="print"/>
          <a:stretch>
            <a:fillRect/>
          </a:stretch>
        </p:blipFill>
        <p:spPr>
          <a:xfrm>
            <a:off x="620625" y="731032"/>
            <a:ext cx="7913775" cy="6050768"/>
          </a:xfrm>
          <a:prstGeom prst="rect">
            <a:avLst/>
          </a:prstGeom>
        </p:spPr>
      </p:pic>
      <p:sp>
        <p:nvSpPr>
          <p:cNvPr id="6" name="Rounded Rectangle 5"/>
          <p:cNvSpPr/>
          <p:nvPr/>
        </p:nvSpPr>
        <p:spPr>
          <a:xfrm>
            <a:off x="762000" y="838200"/>
            <a:ext cx="4800600" cy="5334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They are named bighorn sheep because…..  </a:t>
            </a:r>
            <a:endParaRPr lang="en-US" sz="2000" b="1" dirty="0">
              <a:solidFill>
                <a:schemeClr val="bg1"/>
              </a:solidFill>
            </a:endParaRPr>
          </a:p>
        </p:txBody>
      </p:sp>
      <p:sp>
        <p:nvSpPr>
          <p:cNvPr id="8" name="Striped Right Arrow 7"/>
          <p:cNvSpPr/>
          <p:nvPr/>
        </p:nvSpPr>
        <p:spPr>
          <a:xfrm rot="1889609">
            <a:off x="5719458" y="1148152"/>
            <a:ext cx="1066800" cy="609600"/>
          </a:xfrm>
          <a:prstGeom prst="striped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5618020" y="3456735"/>
            <a:ext cx="2743200" cy="16764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rPr>
              <a:t>Male sheep are called RAMS, and their horns can weigh up to 30 pounds and be over 3 feet long!</a:t>
            </a:r>
            <a:endParaRPr lang="en-US" sz="2000" b="1" dirty="0">
              <a:solidFill>
                <a:schemeClr val="bg1"/>
              </a:solidFill>
            </a:endParaRPr>
          </a:p>
        </p:txBody>
      </p:sp>
      <p:sp>
        <p:nvSpPr>
          <p:cNvPr id="11" name="Rounded Rectangle 10"/>
          <p:cNvSpPr/>
          <p:nvPr/>
        </p:nvSpPr>
        <p:spPr>
          <a:xfrm>
            <a:off x="6019800" y="5562600"/>
            <a:ext cx="2362200" cy="9144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rPr>
              <a:t>Rams can weigh over 350 pounds!</a:t>
            </a:r>
            <a:endParaRPr lang="en-US" sz="2000" b="1" dirty="0">
              <a:solidFill>
                <a:schemeClr val="bg1"/>
              </a:solidFill>
            </a:endParaRPr>
          </a:p>
        </p:txBody>
      </p:sp>
      <p:sp>
        <p:nvSpPr>
          <p:cNvPr id="12" name="Rounded Rectangle 11"/>
          <p:cNvSpPr/>
          <p:nvPr/>
        </p:nvSpPr>
        <p:spPr>
          <a:xfrm>
            <a:off x="838200" y="5638800"/>
            <a:ext cx="3505200" cy="9906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rPr>
              <a:t>The lifespan of wild rams is typically between 9-12 years</a:t>
            </a:r>
            <a:endParaRPr lang="en-US" sz="2000" b="1" dirty="0">
              <a:solidFill>
                <a:schemeClr val="bg1"/>
              </a:solidFill>
            </a:endParaRPr>
          </a:p>
        </p:txBody>
      </p:sp>
      <p:sp>
        <p:nvSpPr>
          <p:cNvPr id="14" name="TextBox 13"/>
          <p:cNvSpPr txBox="1"/>
          <p:nvPr/>
        </p:nvSpPr>
        <p:spPr>
          <a:xfrm>
            <a:off x="2157366" y="106180"/>
            <a:ext cx="4936159" cy="584775"/>
          </a:xfrm>
          <a:prstGeom prst="rect">
            <a:avLst/>
          </a:prstGeom>
          <a:noFill/>
        </p:spPr>
        <p:txBody>
          <a:bodyPr wrap="none" rtlCol="0">
            <a:spAutoFit/>
          </a:bodyPr>
          <a:lstStyle/>
          <a:p>
            <a:r>
              <a:rPr lang="en-US" sz="3200" b="1" dirty="0" smtClean="0"/>
              <a:t>More About Bighorn Sheep</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ox(in)">
                                      <p:cBhvr>
                                        <p:cTn id="11" dur="500"/>
                                        <p:tgtEl>
                                          <p:spTgt spid="8"/>
                                        </p:tgtEl>
                                      </p:cBhvr>
                                    </p:animEffect>
                                  </p:childTnLst>
                                </p:cTn>
                              </p:par>
                              <p:par>
                                <p:cTn id="12" presetID="4"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ox(i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utterstock_114677008.jpg"/>
          <p:cNvPicPr>
            <a:picLocks noChangeAspect="1"/>
          </p:cNvPicPr>
          <p:nvPr/>
        </p:nvPicPr>
        <p:blipFill>
          <a:blip r:embed="rId3" cstate="print"/>
          <a:srcRect b="6140"/>
          <a:stretch>
            <a:fillRect/>
          </a:stretch>
        </p:blipFill>
        <p:spPr>
          <a:xfrm>
            <a:off x="270165" y="990600"/>
            <a:ext cx="8610600" cy="5801667"/>
          </a:xfrm>
          <a:prstGeom prst="rect">
            <a:avLst/>
          </a:prstGeom>
        </p:spPr>
      </p:pic>
      <p:sp>
        <p:nvSpPr>
          <p:cNvPr id="14" name="TextBox 13"/>
          <p:cNvSpPr txBox="1"/>
          <p:nvPr/>
        </p:nvSpPr>
        <p:spPr>
          <a:xfrm>
            <a:off x="2157366" y="106180"/>
            <a:ext cx="4936159" cy="584775"/>
          </a:xfrm>
          <a:prstGeom prst="rect">
            <a:avLst/>
          </a:prstGeom>
          <a:noFill/>
        </p:spPr>
        <p:txBody>
          <a:bodyPr wrap="none" rtlCol="0">
            <a:spAutoFit/>
          </a:bodyPr>
          <a:lstStyle/>
          <a:p>
            <a:r>
              <a:rPr lang="en-US" sz="3200" b="1" dirty="0" smtClean="0"/>
              <a:t>More About Bighorn Sheep</a:t>
            </a:r>
            <a:endParaRPr lang="en-US" sz="3200" b="1" dirty="0"/>
          </a:p>
        </p:txBody>
      </p:sp>
      <p:sp>
        <p:nvSpPr>
          <p:cNvPr id="10" name="Rounded Rectangle 9"/>
          <p:cNvSpPr/>
          <p:nvPr/>
        </p:nvSpPr>
        <p:spPr>
          <a:xfrm>
            <a:off x="6248400" y="1295400"/>
            <a:ext cx="2514600" cy="11430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bg1"/>
                </a:solidFill>
              </a:rPr>
              <a:t>Bighorn sheep are well-equipped for climbing steep terrain</a:t>
            </a:r>
            <a:endParaRPr lang="en-US" b="1" dirty="0">
              <a:solidFill>
                <a:schemeClr val="bg1"/>
              </a:solidFill>
            </a:endParaRPr>
          </a:p>
        </p:txBody>
      </p:sp>
      <p:sp>
        <p:nvSpPr>
          <p:cNvPr id="13" name="Rounded Rectangle 12"/>
          <p:cNvSpPr/>
          <p:nvPr/>
        </p:nvSpPr>
        <p:spPr>
          <a:xfrm>
            <a:off x="5832765" y="3228105"/>
            <a:ext cx="2895600" cy="1676400"/>
          </a:xfrm>
          <a:prstGeom prst="roundRect">
            <a:avLst/>
          </a:prstGeom>
          <a:solidFill>
            <a:srgbClr val="0074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rPr>
              <a:t>Their outer hooves are modified toenails with a soft inner pad that provides grip</a:t>
            </a:r>
            <a:endParaRPr lang="en-US" sz="2000" b="1" dirty="0">
              <a:solidFill>
                <a:schemeClr val="bg1"/>
              </a:solidFill>
            </a:endParaRPr>
          </a:p>
        </p:txBody>
      </p:sp>
      <p:sp>
        <p:nvSpPr>
          <p:cNvPr id="15" name="Rounded Rectangle 14"/>
          <p:cNvSpPr/>
          <p:nvPr/>
        </p:nvSpPr>
        <p:spPr>
          <a:xfrm>
            <a:off x="5146965" y="5638800"/>
            <a:ext cx="3581400" cy="914400"/>
          </a:xfrm>
          <a:prstGeom prst="round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rPr>
              <a:t>The ledges they climb on are sometimes only 2 inches wide!</a:t>
            </a:r>
            <a:endParaRPr lang="en-US" sz="2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157366" y="106180"/>
            <a:ext cx="4936159" cy="584775"/>
          </a:xfrm>
          <a:prstGeom prst="rect">
            <a:avLst/>
          </a:prstGeom>
          <a:noFill/>
        </p:spPr>
        <p:txBody>
          <a:bodyPr wrap="none" rtlCol="0">
            <a:spAutoFit/>
          </a:bodyPr>
          <a:lstStyle/>
          <a:p>
            <a:r>
              <a:rPr lang="en-US" sz="3200" b="1" dirty="0" smtClean="0"/>
              <a:t>More About Bighorn Sheep</a:t>
            </a:r>
            <a:endParaRPr lang="en-US" sz="3200" b="1" dirty="0"/>
          </a:p>
        </p:txBody>
      </p:sp>
      <p:pic>
        <p:nvPicPr>
          <p:cNvPr id="7" name="Picture 6" descr="shutterstock_109339274.jpg"/>
          <p:cNvPicPr>
            <a:picLocks noChangeAspect="1"/>
          </p:cNvPicPr>
          <p:nvPr/>
        </p:nvPicPr>
        <p:blipFill>
          <a:blip r:embed="rId3" cstate="print"/>
          <a:srcRect l="-2778" b="4498"/>
          <a:stretch>
            <a:fillRect/>
          </a:stretch>
        </p:blipFill>
        <p:spPr>
          <a:xfrm>
            <a:off x="3424472" y="2819400"/>
            <a:ext cx="2977126" cy="2092035"/>
          </a:xfrm>
          <a:prstGeom prst="rect">
            <a:avLst/>
          </a:prstGeom>
        </p:spPr>
      </p:pic>
      <p:pic>
        <p:nvPicPr>
          <p:cNvPr id="11" name="Picture 10" descr="shutterstock_106795754.jpg"/>
          <p:cNvPicPr>
            <a:picLocks noChangeAspect="1"/>
          </p:cNvPicPr>
          <p:nvPr/>
        </p:nvPicPr>
        <p:blipFill>
          <a:blip r:embed="rId4" cstate="print"/>
          <a:srcRect l="13210" t="3088" r="16865" b="16615"/>
          <a:stretch>
            <a:fillRect/>
          </a:stretch>
        </p:blipFill>
        <p:spPr>
          <a:xfrm>
            <a:off x="6477001" y="2895600"/>
            <a:ext cx="2587978" cy="1981200"/>
          </a:xfrm>
          <a:prstGeom prst="rect">
            <a:avLst/>
          </a:prstGeom>
        </p:spPr>
      </p:pic>
      <p:pic>
        <p:nvPicPr>
          <p:cNvPr id="9" name="Picture 8" descr="shutterstock_111155759.jpg"/>
          <p:cNvPicPr>
            <a:picLocks noChangeAspect="1"/>
          </p:cNvPicPr>
          <p:nvPr/>
        </p:nvPicPr>
        <p:blipFill>
          <a:blip r:embed="rId5" cstate="print"/>
          <a:srcRect l="10872" t="3224" b="6513"/>
          <a:stretch>
            <a:fillRect/>
          </a:stretch>
        </p:blipFill>
        <p:spPr>
          <a:xfrm>
            <a:off x="3505200" y="762000"/>
            <a:ext cx="2895600" cy="2133600"/>
          </a:xfrm>
          <a:prstGeom prst="rect">
            <a:avLst/>
          </a:prstGeom>
        </p:spPr>
      </p:pic>
      <p:sp>
        <p:nvSpPr>
          <p:cNvPr id="12" name="TextBox 11"/>
          <p:cNvSpPr txBox="1"/>
          <p:nvPr/>
        </p:nvSpPr>
        <p:spPr>
          <a:xfrm>
            <a:off x="5057355" y="2590800"/>
            <a:ext cx="1343445" cy="307777"/>
          </a:xfrm>
          <a:prstGeom prst="rect">
            <a:avLst/>
          </a:prstGeom>
          <a:noFill/>
        </p:spPr>
        <p:txBody>
          <a:bodyPr wrap="none" rtlCol="0">
            <a:spAutoFit/>
          </a:bodyPr>
          <a:lstStyle/>
          <a:p>
            <a:r>
              <a:rPr lang="en-US" sz="1400" b="1" dirty="0" smtClean="0">
                <a:effectLst>
                  <a:outerShdw blurRad="38100" dist="38100" dir="2700000" algn="tl">
                    <a:srgbClr val="000000">
                      <a:alpha val="43137"/>
                    </a:srgbClr>
                  </a:outerShdw>
                </a:effectLst>
              </a:rPr>
              <a:t>Mountain Lions</a:t>
            </a:r>
            <a:endParaRPr lang="en-US" sz="1400" b="1" dirty="0">
              <a:effectLst>
                <a:outerShdw blurRad="38100" dist="38100" dir="2700000" algn="tl">
                  <a:srgbClr val="000000">
                    <a:alpha val="43137"/>
                  </a:srgbClr>
                </a:outerShdw>
              </a:effectLst>
            </a:endParaRPr>
          </a:p>
        </p:txBody>
      </p:sp>
      <p:sp>
        <p:nvSpPr>
          <p:cNvPr id="17" name="TextBox 16"/>
          <p:cNvSpPr txBox="1"/>
          <p:nvPr/>
        </p:nvSpPr>
        <p:spPr>
          <a:xfrm>
            <a:off x="5548747" y="4569023"/>
            <a:ext cx="775853" cy="307777"/>
          </a:xfrm>
          <a:prstGeom prst="rect">
            <a:avLst/>
          </a:prstGeom>
          <a:noFill/>
        </p:spPr>
        <p:txBody>
          <a:bodyPr wrap="none" rtlCol="0">
            <a:spAutoFit/>
          </a:bodyPr>
          <a:lstStyle/>
          <a:p>
            <a:r>
              <a:rPr lang="en-US" sz="1400" b="1" dirty="0" smtClean="0">
                <a:solidFill>
                  <a:schemeClr val="bg1"/>
                </a:solidFill>
                <a:effectLst>
                  <a:outerShdw blurRad="38100" dist="38100" dir="2700000" algn="tl">
                    <a:srgbClr val="000000">
                      <a:alpha val="43137"/>
                    </a:srgbClr>
                  </a:outerShdw>
                </a:effectLst>
              </a:rPr>
              <a:t>Coyotes</a:t>
            </a:r>
            <a:endParaRPr lang="en-US" sz="1400" b="1" dirty="0">
              <a:solidFill>
                <a:schemeClr val="bg1"/>
              </a:solidFill>
              <a:effectLst>
                <a:outerShdw blurRad="38100" dist="38100" dir="2700000" algn="tl">
                  <a:srgbClr val="000000">
                    <a:alpha val="43137"/>
                  </a:srgbClr>
                </a:outerShdw>
              </a:effectLst>
            </a:endParaRPr>
          </a:p>
        </p:txBody>
      </p:sp>
      <p:pic>
        <p:nvPicPr>
          <p:cNvPr id="22" name="Picture 21" descr="shutterstock_85484059.jpg"/>
          <p:cNvPicPr>
            <a:picLocks noChangeAspect="1"/>
          </p:cNvPicPr>
          <p:nvPr/>
        </p:nvPicPr>
        <p:blipFill>
          <a:blip r:embed="rId6" cstate="print"/>
          <a:srcRect l="38333" t="18742" r="20000" b="33691"/>
          <a:stretch>
            <a:fillRect/>
          </a:stretch>
        </p:blipFill>
        <p:spPr>
          <a:xfrm>
            <a:off x="6477000" y="762000"/>
            <a:ext cx="2590800" cy="2133600"/>
          </a:xfrm>
          <a:prstGeom prst="rect">
            <a:avLst/>
          </a:prstGeom>
        </p:spPr>
      </p:pic>
      <p:sp>
        <p:nvSpPr>
          <p:cNvPr id="8" name="Rounded Rectangle 7"/>
          <p:cNvSpPr/>
          <p:nvPr/>
        </p:nvSpPr>
        <p:spPr>
          <a:xfrm>
            <a:off x="76200" y="762000"/>
            <a:ext cx="3352800" cy="1752600"/>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bg1"/>
                </a:solidFill>
              </a:rPr>
              <a:t>The steep terrain that bighorn sheep climb on helps them avoid PREDATORS like………</a:t>
            </a:r>
            <a:endParaRPr lang="en-US" sz="2400" dirty="0"/>
          </a:p>
        </p:txBody>
      </p:sp>
      <p:pic>
        <p:nvPicPr>
          <p:cNvPr id="23" name="Picture 22" descr="shutterstock_123205321.jpg"/>
          <p:cNvPicPr>
            <a:picLocks noChangeAspect="1"/>
          </p:cNvPicPr>
          <p:nvPr/>
        </p:nvPicPr>
        <p:blipFill>
          <a:blip r:embed="rId7" cstate="print"/>
          <a:srcRect l="41624" t="41600" r="34329" b="30765"/>
          <a:stretch>
            <a:fillRect/>
          </a:stretch>
        </p:blipFill>
        <p:spPr>
          <a:xfrm>
            <a:off x="6477000" y="4876800"/>
            <a:ext cx="2590800" cy="1981200"/>
          </a:xfrm>
          <a:prstGeom prst="rect">
            <a:avLst/>
          </a:prstGeom>
        </p:spPr>
      </p:pic>
      <p:sp>
        <p:nvSpPr>
          <p:cNvPr id="18" name="TextBox 17"/>
          <p:cNvSpPr txBox="1"/>
          <p:nvPr/>
        </p:nvSpPr>
        <p:spPr>
          <a:xfrm>
            <a:off x="7942043" y="2602468"/>
            <a:ext cx="1125757" cy="307777"/>
          </a:xfrm>
          <a:prstGeom prst="rect">
            <a:avLst/>
          </a:prstGeom>
          <a:noFill/>
        </p:spPr>
        <p:txBody>
          <a:bodyPr wrap="none" rtlCol="0">
            <a:spAutoFit/>
          </a:bodyPr>
          <a:lstStyle/>
          <a:p>
            <a:r>
              <a:rPr lang="en-US" sz="1400" b="1" dirty="0" smtClean="0">
                <a:effectLst>
                  <a:outerShdw blurRad="38100" dist="38100" dir="2700000" algn="tl">
                    <a:srgbClr val="000000">
                      <a:alpha val="43137"/>
                    </a:srgbClr>
                  </a:outerShdw>
                </a:effectLst>
              </a:rPr>
              <a:t>Brown Bears</a:t>
            </a:r>
            <a:endParaRPr lang="en-US" sz="1400" b="1" dirty="0">
              <a:effectLst>
                <a:outerShdw blurRad="38100" dist="38100" dir="2700000" algn="tl">
                  <a:srgbClr val="000000">
                    <a:alpha val="43137"/>
                  </a:srgbClr>
                </a:outerShdw>
              </a:effectLst>
            </a:endParaRPr>
          </a:p>
        </p:txBody>
      </p:sp>
      <p:sp>
        <p:nvSpPr>
          <p:cNvPr id="21" name="TextBox 20"/>
          <p:cNvSpPr txBox="1"/>
          <p:nvPr/>
        </p:nvSpPr>
        <p:spPr>
          <a:xfrm>
            <a:off x="6477000" y="4572000"/>
            <a:ext cx="1033681" cy="307777"/>
          </a:xfrm>
          <a:prstGeom prst="rect">
            <a:avLst/>
          </a:prstGeom>
          <a:noFill/>
        </p:spPr>
        <p:txBody>
          <a:bodyPr wrap="none" rtlCol="0">
            <a:spAutoFit/>
          </a:bodyPr>
          <a:lstStyle/>
          <a:p>
            <a:r>
              <a:rPr lang="en-US" sz="1400" b="1" dirty="0" smtClean="0">
                <a:effectLst>
                  <a:outerShdw blurRad="38100" dist="38100" dir="2700000" algn="tl">
                    <a:srgbClr val="000000">
                      <a:alpha val="43137"/>
                    </a:srgbClr>
                  </a:outerShdw>
                </a:effectLst>
              </a:rPr>
              <a:t>Black Bears</a:t>
            </a:r>
            <a:endParaRPr lang="en-US" sz="1400" b="1" dirty="0">
              <a:effectLst>
                <a:outerShdw blurRad="38100" dist="38100" dir="2700000" algn="tl">
                  <a:srgbClr val="000000">
                    <a:alpha val="43137"/>
                  </a:srgbClr>
                </a:outerShdw>
              </a:effectLst>
            </a:endParaRPr>
          </a:p>
        </p:txBody>
      </p:sp>
      <p:sp>
        <p:nvSpPr>
          <p:cNvPr id="24" name="TextBox 23"/>
          <p:cNvSpPr txBox="1"/>
          <p:nvPr/>
        </p:nvSpPr>
        <p:spPr>
          <a:xfrm>
            <a:off x="8001000" y="6550223"/>
            <a:ext cx="1022396" cy="307777"/>
          </a:xfrm>
          <a:prstGeom prst="rect">
            <a:avLst/>
          </a:prstGeom>
          <a:noFill/>
        </p:spPr>
        <p:txBody>
          <a:bodyPr wrap="none" rtlCol="0">
            <a:spAutoFit/>
          </a:bodyPr>
          <a:lstStyle/>
          <a:p>
            <a:r>
              <a:rPr lang="en-US" sz="1400" b="1" dirty="0" smtClean="0">
                <a:effectLst>
                  <a:outerShdw blurRad="38100" dist="38100" dir="2700000" algn="tl">
                    <a:srgbClr val="000000">
                      <a:alpha val="43137"/>
                    </a:srgbClr>
                  </a:outerShdw>
                </a:effectLst>
              </a:rPr>
              <a:t>Wolverines</a:t>
            </a:r>
            <a:endParaRPr lang="en-US" sz="1400" b="1" dirty="0">
              <a:effectLst>
                <a:outerShdw blurRad="38100" dist="38100" dir="2700000" algn="tl">
                  <a:srgbClr val="000000">
                    <a:alpha val="43137"/>
                  </a:srgbClr>
                </a:outerShdw>
              </a:effectLst>
            </a:endParaRPr>
          </a:p>
        </p:txBody>
      </p:sp>
      <p:grpSp>
        <p:nvGrpSpPr>
          <p:cNvPr id="28" name="Group 27"/>
          <p:cNvGrpSpPr/>
          <p:nvPr/>
        </p:nvGrpSpPr>
        <p:grpSpPr>
          <a:xfrm>
            <a:off x="1447800" y="2590800"/>
            <a:ext cx="1928647" cy="2209800"/>
            <a:chOff x="1295400" y="3505200"/>
            <a:chExt cx="2081047" cy="2352368"/>
          </a:xfrm>
        </p:grpSpPr>
        <p:pic>
          <p:nvPicPr>
            <p:cNvPr id="20" name="Picture 19" descr="shutterstock_100038647.jpg"/>
            <p:cNvPicPr>
              <a:picLocks noChangeAspect="1"/>
            </p:cNvPicPr>
            <p:nvPr/>
          </p:nvPicPr>
          <p:blipFill>
            <a:blip r:embed="rId8" cstate="print"/>
            <a:srcRect l="12869" b="6452"/>
            <a:stretch>
              <a:fillRect/>
            </a:stretch>
          </p:blipFill>
          <p:spPr>
            <a:xfrm>
              <a:off x="1295400" y="3505200"/>
              <a:ext cx="2081047" cy="2352368"/>
            </a:xfrm>
            <a:prstGeom prst="rect">
              <a:avLst/>
            </a:prstGeom>
          </p:spPr>
        </p:pic>
        <p:sp>
          <p:nvSpPr>
            <p:cNvPr id="25" name="TextBox 24"/>
            <p:cNvSpPr txBox="1"/>
            <p:nvPr/>
          </p:nvSpPr>
          <p:spPr>
            <a:xfrm>
              <a:off x="2838813" y="5533105"/>
              <a:ext cx="513988" cy="307777"/>
            </a:xfrm>
            <a:prstGeom prst="rect">
              <a:avLst/>
            </a:prstGeom>
            <a:noFill/>
          </p:spPr>
          <p:txBody>
            <a:bodyPr wrap="none" rtlCol="0">
              <a:spAutoFit/>
            </a:bodyPr>
            <a:lstStyle/>
            <a:p>
              <a:r>
                <a:rPr lang="en-US" sz="1400" b="1" dirty="0" smtClean="0">
                  <a:effectLst>
                    <a:outerShdw blurRad="38100" dist="38100" dir="2700000" algn="tl">
                      <a:srgbClr val="000000">
                        <a:alpha val="43137"/>
                      </a:srgbClr>
                    </a:outerShdw>
                  </a:effectLst>
                </a:rPr>
                <a:t>Lynx</a:t>
              </a:r>
              <a:endParaRPr lang="en-US" sz="1400" b="1" dirty="0">
                <a:effectLst>
                  <a:outerShdw blurRad="38100" dist="38100" dir="2700000" algn="tl">
                    <a:srgbClr val="000000">
                      <a:alpha val="43137"/>
                    </a:srgbClr>
                  </a:outerShdw>
                </a:effectLst>
              </a:endParaRPr>
            </a:p>
          </p:txBody>
        </p:sp>
      </p:grpSp>
      <p:pic>
        <p:nvPicPr>
          <p:cNvPr id="27" name="Picture 26" descr="shutterstock_136124996.jpg"/>
          <p:cNvPicPr>
            <a:picLocks noChangeAspect="1"/>
          </p:cNvPicPr>
          <p:nvPr/>
        </p:nvPicPr>
        <p:blipFill>
          <a:blip r:embed="rId9" cstate="print"/>
          <a:srcRect l="24167" t="4836" b="17382"/>
          <a:stretch>
            <a:fillRect/>
          </a:stretch>
        </p:blipFill>
        <p:spPr>
          <a:xfrm>
            <a:off x="3505200" y="4885174"/>
            <a:ext cx="2895600" cy="1972826"/>
          </a:xfrm>
          <a:prstGeom prst="rect">
            <a:avLst/>
          </a:prstGeom>
        </p:spPr>
      </p:pic>
      <p:sp>
        <p:nvSpPr>
          <p:cNvPr id="26" name="TextBox 25"/>
          <p:cNvSpPr txBox="1"/>
          <p:nvPr/>
        </p:nvSpPr>
        <p:spPr>
          <a:xfrm>
            <a:off x="5673357" y="6550223"/>
            <a:ext cx="727443" cy="307777"/>
          </a:xfrm>
          <a:prstGeom prst="rect">
            <a:avLst/>
          </a:prstGeom>
          <a:noFill/>
        </p:spPr>
        <p:txBody>
          <a:bodyPr wrap="none" rtlCol="0">
            <a:spAutoFit/>
          </a:bodyPr>
          <a:lstStyle/>
          <a:p>
            <a:r>
              <a:rPr lang="en-US" sz="1400" b="1" dirty="0" smtClean="0">
                <a:solidFill>
                  <a:schemeClr val="bg1"/>
                </a:solidFill>
                <a:effectLst>
                  <a:outerShdw blurRad="38100" dist="38100" dir="2700000" algn="tl">
                    <a:srgbClr val="000000">
                      <a:alpha val="43137"/>
                    </a:srgbClr>
                  </a:outerShdw>
                </a:effectLst>
              </a:rPr>
              <a:t>Wolves</a:t>
            </a:r>
            <a:endParaRPr lang="en-US" sz="1400" b="1" dirty="0">
              <a:solidFill>
                <a:schemeClr val="bg1"/>
              </a:solidFill>
              <a:effectLst>
                <a:outerShdw blurRad="38100" dist="38100" dir="2700000" algn="tl">
                  <a:srgbClr val="000000">
                    <a:alpha val="43137"/>
                  </a:srgbClr>
                </a:outerShdw>
              </a:effectLst>
            </a:endParaRPr>
          </a:p>
        </p:txBody>
      </p:sp>
      <p:sp>
        <p:nvSpPr>
          <p:cNvPr id="29" name="Rounded Rectangle 28"/>
          <p:cNvSpPr/>
          <p:nvPr/>
        </p:nvSpPr>
        <p:spPr>
          <a:xfrm>
            <a:off x="0" y="6019800"/>
            <a:ext cx="3733800" cy="8382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bg1"/>
                </a:solidFill>
              </a:rPr>
              <a:t>Golden eagles are also predators but steep terrain doesn’t stop them</a:t>
            </a:r>
            <a:endParaRPr lang="en-US" dirty="0"/>
          </a:p>
        </p:txBody>
      </p:sp>
      <p:pic>
        <p:nvPicPr>
          <p:cNvPr id="30" name="Picture 29" descr="shutterstock_133430549.jpg"/>
          <p:cNvPicPr>
            <a:picLocks noChangeAspect="1"/>
          </p:cNvPicPr>
          <p:nvPr/>
        </p:nvPicPr>
        <p:blipFill>
          <a:blip r:embed="rId10" cstate="print"/>
          <a:stretch>
            <a:fillRect/>
          </a:stretch>
        </p:blipFill>
        <p:spPr>
          <a:xfrm>
            <a:off x="152400" y="4495800"/>
            <a:ext cx="1872658" cy="15206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8" grpId="0"/>
      <p:bldP spid="21" grpId="0"/>
      <p:bldP spid="24" grpId="0"/>
      <p:bldP spid="26" grpId="0"/>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utterstock_127551398_2.jpg"/>
          <p:cNvPicPr>
            <a:picLocks noChangeAspect="1"/>
          </p:cNvPicPr>
          <p:nvPr/>
        </p:nvPicPr>
        <p:blipFill>
          <a:blip r:embed="rId3" cstate="print"/>
          <a:srcRect l="10000" t="7257"/>
          <a:stretch>
            <a:fillRect/>
          </a:stretch>
        </p:blipFill>
        <p:spPr>
          <a:xfrm>
            <a:off x="1143000" y="3124200"/>
            <a:ext cx="6858000" cy="3657600"/>
          </a:xfrm>
          <a:prstGeom prst="rect">
            <a:avLst/>
          </a:prstGeom>
        </p:spPr>
      </p:pic>
      <p:sp>
        <p:nvSpPr>
          <p:cNvPr id="10" name="TextBox 9"/>
          <p:cNvSpPr txBox="1"/>
          <p:nvPr/>
        </p:nvSpPr>
        <p:spPr>
          <a:xfrm>
            <a:off x="152400" y="990600"/>
            <a:ext cx="8686800" cy="461665"/>
          </a:xfrm>
          <a:prstGeom prst="rect">
            <a:avLst/>
          </a:prstGeom>
          <a:noFill/>
        </p:spPr>
        <p:txBody>
          <a:bodyPr wrap="square" rtlCol="0">
            <a:spAutoFit/>
          </a:bodyPr>
          <a:lstStyle/>
          <a:p>
            <a:r>
              <a:rPr lang="en-US" sz="2400" dirty="0" smtClean="0"/>
              <a:t>Mature rams spend most of the year in bachelor groups</a:t>
            </a:r>
            <a:endParaRPr lang="en-US" sz="2400" dirty="0"/>
          </a:p>
        </p:txBody>
      </p:sp>
      <p:sp>
        <p:nvSpPr>
          <p:cNvPr id="11" name="TextBox 10"/>
          <p:cNvSpPr txBox="1"/>
          <p:nvPr/>
        </p:nvSpPr>
        <p:spPr>
          <a:xfrm>
            <a:off x="152400" y="1676400"/>
            <a:ext cx="9144000" cy="830997"/>
          </a:xfrm>
          <a:prstGeom prst="rect">
            <a:avLst/>
          </a:prstGeom>
          <a:noFill/>
        </p:spPr>
        <p:txBody>
          <a:bodyPr wrap="square" rtlCol="0">
            <a:spAutoFit/>
          </a:bodyPr>
          <a:lstStyle/>
          <a:p>
            <a:r>
              <a:rPr lang="en-US" sz="2400" dirty="0" smtClean="0"/>
              <a:t>The only time rams and ewes get together is during rut (mating season)</a:t>
            </a:r>
          </a:p>
          <a:p>
            <a:endParaRPr lang="en-US" sz="2400" dirty="0" smtClean="0"/>
          </a:p>
        </p:txBody>
      </p:sp>
      <p:sp>
        <p:nvSpPr>
          <p:cNvPr id="12" name="Rounded Rectangle 11"/>
          <p:cNvSpPr/>
          <p:nvPr/>
        </p:nvSpPr>
        <p:spPr>
          <a:xfrm>
            <a:off x="1517075" y="5638800"/>
            <a:ext cx="6096000" cy="1143000"/>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bg1"/>
                </a:solidFill>
              </a:rPr>
              <a:t>Mating competition involves two rams running toward one another, at speeds up to </a:t>
            </a:r>
            <a:r>
              <a:rPr lang="en-US" sz="2400" b="1" dirty="0" smtClean="0">
                <a:solidFill>
                  <a:schemeClr val="bg1"/>
                </a:solidFill>
              </a:rPr>
              <a:t>40 mph</a:t>
            </a:r>
            <a:r>
              <a:rPr lang="en-US" b="1" dirty="0" smtClean="0">
                <a:solidFill>
                  <a:schemeClr val="bg1"/>
                </a:solidFill>
              </a:rPr>
              <a:t>, and clashing their horns, which produces a sound that can be heard a mile away!</a:t>
            </a:r>
            <a:endParaRPr lang="en-US" b="1" dirty="0">
              <a:solidFill>
                <a:schemeClr val="bg1"/>
              </a:solidFill>
            </a:endParaRPr>
          </a:p>
        </p:txBody>
      </p:sp>
      <p:pic>
        <p:nvPicPr>
          <p:cNvPr id="13" name="Picture 12" descr="ram.jpg"/>
          <p:cNvPicPr>
            <a:picLocks noChangeAspect="1"/>
          </p:cNvPicPr>
          <p:nvPr/>
        </p:nvPicPr>
        <p:blipFill>
          <a:blip r:embed="rId4" cstate="print"/>
          <a:stretch>
            <a:fillRect/>
          </a:stretch>
        </p:blipFill>
        <p:spPr>
          <a:xfrm>
            <a:off x="7121235" y="76200"/>
            <a:ext cx="996616" cy="762000"/>
          </a:xfrm>
          <a:prstGeom prst="rect">
            <a:avLst/>
          </a:prstGeom>
        </p:spPr>
      </p:pic>
      <p:sp>
        <p:nvSpPr>
          <p:cNvPr id="14" name="TextBox 13"/>
          <p:cNvSpPr txBox="1"/>
          <p:nvPr/>
        </p:nvSpPr>
        <p:spPr>
          <a:xfrm>
            <a:off x="2157366" y="106180"/>
            <a:ext cx="4936159" cy="584775"/>
          </a:xfrm>
          <a:prstGeom prst="rect">
            <a:avLst/>
          </a:prstGeom>
          <a:noFill/>
        </p:spPr>
        <p:txBody>
          <a:bodyPr wrap="none" rtlCol="0">
            <a:spAutoFit/>
          </a:bodyPr>
          <a:lstStyle/>
          <a:p>
            <a:r>
              <a:rPr lang="en-US" sz="3200" b="1" dirty="0" smtClean="0"/>
              <a:t>More About Bighorn Sheep</a:t>
            </a:r>
            <a:endParaRPr lang="en-US" sz="3200" b="1" dirty="0"/>
          </a:p>
        </p:txBody>
      </p:sp>
      <p:pic>
        <p:nvPicPr>
          <p:cNvPr id="15" name="Picture 14" descr="ram.jpg"/>
          <p:cNvPicPr>
            <a:picLocks noChangeAspect="1"/>
          </p:cNvPicPr>
          <p:nvPr/>
        </p:nvPicPr>
        <p:blipFill>
          <a:blip r:embed="rId4" cstate="print"/>
          <a:stretch>
            <a:fillRect/>
          </a:stretch>
        </p:blipFill>
        <p:spPr>
          <a:xfrm flipH="1">
            <a:off x="963799" y="76200"/>
            <a:ext cx="996616" cy="762000"/>
          </a:xfrm>
          <a:prstGeom prst="rect">
            <a:avLst/>
          </a:prstGeom>
        </p:spPr>
      </p:pic>
      <p:sp>
        <p:nvSpPr>
          <p:cNvPr id="9" name="TextBox 8"/>
          <p:cNvSpPr txBox="1"/>
          <p:nvPr/>
        </p:nvSpPr>
        <p:spPr>
          <a:xfrm>
            <a:off x="152400" y="1905000"/>
            <a:ext cx="8991600" cy="1200329"/>
          </a:xfrm>
          <a:prstGeom prst="rect">
            <a:avLst/>
          </a:prstGeom>
          <a:noFill/>
        </p:spPr>
        <p:txBody>
          <a:bodyPr wrap="square" rtlCol="0">
            <a:spAutoFit/>
          </a:bodyPr>
          <a:lstStyle/>
          <a:p>
            <a:endParaRPr lang="en-US" sz="2400" dirty="0" smtClean="0"/>
          </a:p>
          <a:p>
            <a:r>
              <a:rPr lang="en-US" sz="2400" dirty="0" smtClean="0"/>
              <a:t>During rut, rams engage in fierce competition...the winner gets to mate with the females</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hutterstock_108488066.jpg"/>
          <p:cNvPicPr>
            <a:picLocks noChangeAspect="1"/>
          </p:cNvPicPr>
          <p:nvPr/>
        </p:nvPicPr>
        <p:blipFill>
          <a:blip r:embed="rId3" cstate="print"/>
          <a:srcRect b="13764"/>
          <a:stretch>
            <a:fillRect/>
          </a:stretch>
        </p:blipFill>
        <p:spPr>
          <a:xfrm>
            <a:off x="228600" y="1434621"/>
            <a:ext cx="8686800" cy="5381814"/>
          </a:xfrm>
          <a:prstGeom prst="rect">
            <a:avLst/>
          </a:prstGeom>
        </p:spPr>
      </p:pic>
      <p:sp>
        <p:nvSpPr>
          <p:cNvPr id="10" name="TextBox 9"/>
          <p:cNvSpPr txBox="1"/>
          <p:nvPr/>
        </p:nvSpPr>
        <p:spPr>
          <a:xfrm>
            <a:off x="207820" y="990600"/>
            <a:ext cx="8686800" cy="461665"/>
          </a:xfrm>
          <a:prstGeom prst="rect">
            <a:avLst/>
          </a:prstGeom>
          <a:noFill/>
        </p:spPr>
        <p:txBody>
          <a:bodyPr wrap="square" rtlCol="0">
            <a:spAutoFit/>
          </a:bodyPr>
          <a:lstStyle/>
          <a:p>
            <a:r>
              <a:rPr lang="en-US" sz="2400" dirty="0" smtClean="0"/>
              <a:t>Female bighorn sheep, called EWES, have horns too</a:t>
            </a:r>
            <a:endParaRPr lang="en-US" sz="2400" dirty="0"/>
          </a:p>
        </p:txBody>
      </p:sp>
      <p:sp>
        <p:nvSpPr>
          <p:cNvPr id="16" name="Rounded Rectangle 15"/>
          <p:cNvSpPr/>
          <p:nvPr/>
        </p:nvSpPr>
        <p:spPr>
          <a:xfrm>
            <a:off x="5562600" y="1828800"/>
            <a:ext cx="2895600" cy="762000"/>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rPr>
              <a:t>      But they are short </a:t>
            </a:r>
          </a:p>
          <a:p>
            <a:r>
              <a:rPr lang="en-US" sz="2000" b="1" dirty="0" smtClean="0">
                <a:solidFill>
                  <a:schemeClr val="bg1"/>
                </a:solidFill>
              </a:rPr>
              <a:t>with only a slight curve</a:t>
            </a:r>
            <a:endParaRPr lang="en-US" sz="2000" b="1" dirty="0">
              <a:solidFill>
                <a:schemeClr val="bg1"/>
              </a:solidFill>
            </a:endParaRPr>
          </a:p>
        </p:txBody>
      </p:sp>
      <p:sp>
        <p:nvSpPr>
          <p:cNvPr id="20" name="TextBox 19"/>
          <p:cNvSpPr txBox="1"/>
          <p:nvPr/>
        </p:nvSpPr>
        <p:spPr>
          <a:xfrm>
            <a:off x="2157366" y="106180"/>
            <a:ext cx="4936159" cy="584775"/>
          </a:xfrm>
          <a:prstGeom prst="rect">
            <a:avLst/>
          </a:prstGeom>
          <a:noFill/>
        </p:spPr>
        <p:txBody>
          <a:bodyPr wrap="none" rtlCol="0">
            <a:spAutoFit/>
          </a:bodyPr>
          <a:lstStyle/>
          <a:p>
            <a:r>
              <a:rPr lang="en-US" sz="3200" b="1" dirty="0" smtClean="0"/>
              <a:t>More About Bighorn Sheep</a:t>
            </a:r>
            <a:endParaRPr lang="en-US" sz="3200" b="1" dirty="0"/>
          </a:p>
        </p:txBody>
      </p:sp>
      <p:sp>
        <p:nvSpPr>
          <p:cNvPr id="21" name="Striped Right Arrow 20"/>
          <p:cNvSpPr/>
          <p:nvPr/>
        </p:nvSpPr>
        <p:spPr>
          <a:xfrm rot="10800000">
            <a:off x="4724400" y="2057399"/>
            <a:ext cx="838200" cy="381000"/>
          </a:xfrm>
          <a:prstGeom prst="stripedRight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6019800" y="3886200"/>
            <a:ext cx="2590800" cy="1143000"/>
          </a:xfrm>
          <a:prstGeom prst="round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rPr>
              <a:t>The life span of wild ewes is typically between 10-14 years</a:t>
            </a:r>
            <a:endParaRPr lang="en-US" sz="2000" b="1" dirty="0">
              <a:solidFill>
                <a:schemeClr val="bg1"/>
              </a:solidFill>
            </a:endParaRPr>
          </a:p>
        </p:txBody>
      </p:sp>
      <p:pic>
        <p:nvPicPr>
          <p:cNvPr id="15" name="Picture 14" descr="shutterstock_108488066.jpg"/>
          <p:cNvPicPr>
            <a:picLocks noChangeAspect="1"/>
          </p:cNvPicPr>
          <p:nvPr/>
        </p:nvPicPr>
        <p:blipFill>
          <a:blip r:embed="rId4" cstate="print"/>
          <a:srcRect b="6438"/>
          <a:stretch>
            <a:fillRect/>
          </a:stretch>
        </p:blipFill>
        <p:spPr>
          <a:xfrm>
            <a:off x="7010400" y="152400"/>
            <a:ext cx="827518" cy="556233"/>
          </a:xfrm>
          <a:prstGeom prst="rect">
            <a:avLst/>
          </a:prstGeom>
        </p:spPr>
      </p:pic>
      <p:pic>
        <p:nvPicPr>
          <p:cNvPr id="17" name="Picture 16" descr="shutterstock_108488066.jpg"/>
          <p:cNvPicPr>
            <a:picLocks noChangeAspect="1"/>
          </p:cNvPicPr>
          <p:nvPr/>
        </p:nvPicPr>
        <p:blipFill>
          <a:blip r:embed="rId4" cstate="print"/>
          <a:srcRect b="6438"/>
          <a:stretch>
            <a:fillRect/>
          </a:stretch>
        </p:blipFill>
        <p:spPr>
          <a:xfrm flipH="1">
            <a:off x="1222952" y="152400"/>
            <a:ext cx="827518" cy="556233"/>
          </a:xfrm>
          <a:prstGeom prst="rect">
            <a:avLst/>
          </a:prstGeom>
        </p:spPr>
      </p:pic>
      <p:sp>
        <p:nvSpPr>
          <p:cNvPr id="23" name="Rounded Rectangle 22"/>
          <p:cNvSpPr/>
          <p:nvPr/>
        </p:nvSpPr>
        <p:spPr>
          <a:xfrm>
            <a:off x="311725" y="5507190"/>
            <a:ext cx="3117275" cy="1143000"/>
          </a:xfrm>
          <a:prstGeom prst="roundRect">
            <a:avLst/>
          </a:prstGeom>
          <a:solidFill>
            <a:schemeClr val="bg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rPr>
              <a:t>Ewes live in social groups, and are joined by males only during the rut</a:t>
            </a:r>
            <a:endParaRPr lang="en-US" sz="2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animBg="1"/>
      <p:bldP spid="21" grpId="0" animBg="1"/>
      <p:bldP spid="13"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we with lamb_shutterstock.jpg"/>
          <p:cNvPicPr>
            <a:picLocks noChangeAspect="1"/>
          </p:cNvPicPr>
          <p:nvPr/>
        </p:nvPicPr>
        <p:blipFill>
          <a:blip r:embed="rId3" cstate="print"/>
          <a:srcRect t="11637" b="5603"/>
          <a:stretch>
            <a:fillRect/>
          </a:stretch>
        </p:blipFill>
        <p:spPr>
          <a:xfrm>
            <a:off x="180110" y="1828800"/>
            <a:ext cx="8839200" cy="4876800"/>
          </a:xfrm>
          <a:prstGeom prst="rect">
            <a:avLst/>
          </a:prstGeom>
        </p:spPr>
      </p:pic>
      <p:sp>
        <p:nvSpPr>
          <p:cNvPr id="20" name="TextBox 19"/>
          <p:cNvSpPr txBox="1"/>
          <p:nvPr/>
        </p:nvSpPr>
        <p:spPr>
          <a:xfrm>
            <a:off x="2157366" y="106180"/>
            <a:ext cx="4936159" cy="584775"/>
          </a:xfrm>
          <a:prstGeom prst="rect">
            <a:avLst/>
          </a:prstGeom>
          <a:noFill/>
        </p:spPr>
        <p:txBody>
          <a:bodyPr wrap="none" rtlCol="0">
            <a:spAutoFit/>
          </a:bodyPr>
          <a:lstStyle/>
          <a:p>
            <a:r>
              <a:rPr lang="en-US" sz="3200" b="1" dirty="0" smtClean="0"/>
              <a:t>More About Bighorn Sheep</a:t>
            </a:r>
            <a:endParaRPr lang="en-US" sz="3200" b="1" dirty="0"/>
          </a:p>
        </p:txBody>
      </p:sp>
      <p:sp>
        <p:nvSpPr>
          <p:cNvPr id="12" name="TextBox 11"/>
          <p:cNvSpPr txBox="1"/>
          <p:nvPr/>
        </p:nvSpPr>
        <p:spPr>
          <a:xfrm>
            <a:off x="457200" y="2819400"/>
            <a:ext cx="8686800" cy="1200329"/>
          </a:xfrm>
          <a:prstGeom prst="rect">
            <a:avLst/>
          </a:prstGeom>
          <a:noFill/>
        </p:spPr>
        <p:txBody>
          <a:bodyPr wrap="square" rtlCol="0">
            <a:spAutoFit/>
          </a:bodyPr>
          <a:lstStyle/>
          <a:p>
            <a:endParaRPr lang="en-US" sz="2400" dirty="0" smtClean="0"/>
          </a:p>
          <a:p>
            <a:endParaRPr lang="en-US" sz="2400" dirty="0" smtClean="0"/>
          </a:p>
          <a:p>
            <a:endParaRPr lang="en-US" sz="2400" dirty="0" smtClean="0"/>
          </a:p>
        </p:txBody>
      </p:sp>
      <p:sp>
        <p:nvSpPr>
          <p:cNvPr id="9" name="TextBox 8"/>
          <p:cNvSpPr txBox="1"/>
          <p:nvPr/>
        </p:nvSpPr>
        <p:spPr>
          <a:xfrm>
            <a:off x="173180" y="990600"/>
            <a:ext cx="8686800" cy="830997"/>
          </a:xfrm>
          <a:prstGeom prst="rect">
            <a:avLst/>
          </a:prstGeom>
          <a:noFill/>
        </p:spPr>
        <p:txBody>
          <a:bodyPr wrap="square" rtlCol="0">
            <a:spAutoFit/>
          </a:bodyPr>
          <a:lstStyle/>
          <a:p>
            <a:r>
              <a:rPr lang="en-US" sz="2400" dirty="0" smtClean="0"/>
              <a:t>Pregnant ewes of the Rocky Mountains tend to go to higher elevations in spring to give birth in areas safer from predation</a:t>
            </a:r>
            <a:endParaRPr lang="en-US" sz="2400" dirty="0"/>
          </a:p>
        </p:txBody>
      </p:sp>
      <p:pic>
        <p:nvPicPr>
          <p:cNvPr id="14" name="Picture 13" descr="shutterstock_108488066.jpg"/>
          <p:cNvPicPr>
            <a:picLocks noChangeAspect="1"/>
          </p:cNvPicPr>
          <p:nvPr/>
        </p:nvPicPr>
        <p:blipFill>
          <a:blip r:embed="rId4" cstate="print"/>
          <a:srcRect b="6438"/>
          <a:stretch>
            <a:fillRect/>
          </a:stretch>
        </p:blipFill>
        <p:spPr>
          <a:xfrm>
            <a:off x="7010400" y="152400"/>
            <a:ext cx="827518" cy="556233"/>
          </a:xfrm>
          <a:prstGeom prst="rect">
            <a:avLst/>
          </a:prstGeom>
        </p:spPr>
      </p:pic>
      <p:pic>
        <p:nvPicPr>
          <p:cNvPr id="15" name="Picture 14" descr="shutterstock_108488066.jpg"/>
          <p:cNvPicPr>
            <a:picLocks noChangeAspect="1"/>
          </p:cNvPicPr>
          <p:nvPr/>
        </p:nvPicPr>
        <p:blipFill>
          <a:blip r:embed="rId4" cstate="print"/>
          <a:srcRect b="6438"/>
          <a:stretch>
            <a:fillRect/>
          </a:stretch>
        </p:blipFill>
        <p:spPr>
          <a:xfrm flipH="1">
            <a:off x="1222952" y="152400"/>
            <a:ext cx="827518" cy="556233"/>
          </a:xfrm>
          <a:prstGeom prst="rect">
            <a:avLst/>
          </a:prstGeom>
        </p:spPr>
      </p:pic>
      <p:sp>
        <p:nvSpPr>
          <p:cNvPr id="16" name="Rounded Rectangle 15"/>
          <p:cNvSpPr/>
          <p:nvPr/>
        </p:nvSpPr>
        <p:spPr>
          <a:xfrm>
            <a:off x="5943600" y="2057400"/>
            <a:ext cx="28194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t>Bighorn ewes have a 6 month gestation period</a:t>
            </a:r>
            <a:endParaRPr lang="en-US" sz="2000" b="1" dirty="0"/>
          </a:p>
        </p:txBody>
      </p:sp>
      <p:sp>
        <p:nvSpPr>
          <p:cNvPr id="17" name="Rounded Rectangle 16"/>
          <p:cNvSpPr/>
          <p:nvPr/>
        </p:nvSpPr>
        <p:spPr>
          <a:xfrm>
            <a:off x="5867400" y="2971800"/>
            <a:ext cx="29718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t>Rut typically occurs in November so lambs are usually born during……?</a:t>
            </a:r>
            <a:endParaRPr lang="en-US" sz="2000" b="1" dirty="0"/>
          </a:p>
        </p:txBody>
      </p:sp>
      <p:sp>
        <p:nvSpPr>
          <p:cNvPr id="21" name="Rounded Rectangle 20"/>
          <p:cNvSpPr/>
          <p:nvPr/>
        </p:nvSpPr>
        <p:spPr>
          <a:xfrm>
            <a:off x="6934200" y="4343400"/>
            <a:ext cx="9144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May</a:t>
            </a:r>
            <a:endParaRPr lang="en-US"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1"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utterstock_73425979_2.jpg"/>
          <p:cNvPicPr>
            <a:picLocks noChangeAspect="1"/>
          </p:cNvPicPr>
          <p:nvPr/>
        </p:nvPicPr>
        <p:blipFill>
          <a:blip r:embed="rId3" cstate="print">
            <a:lum bright="55000"/>
          </a:blip>
          <a:stretch>
            <a:fillRect/>
          </a:stretch>
        </p:blipFill>
        <p:spPr>
          <a:xfrm>
            <a:off x="152400" y="911820"/>
            <a:ext cx="8839200" cy="5892800"/>
          </a:xfrm>
          <a:prstGeom prst="rect">
            <a:avLst/>
          </a:prstGeom>
        </p:spPr>
      </p:pic>
      <p:sp>
        <p:nvSpPr>
          <p:cNvPr id="7" name="TextBox 6"/>
          <p:cNvSpPr txBox="1"/>
          <p:nvPr/>
        </p:nvSpPr>
        <p:spPr>
          <a:xfrm>
            <a:off x="782661" y="1676400"/>
            <a:ext cx="8056539" cy="461665"/>
          </a:xfrm>
          <a:prstGeom prst="rect">
            <a:avLst/>
          </a:prstGeom>
          <a:noFill/>
        </p:spPr>
        <p:txBody>
          <a:bodyPr wrap="square" rtlCol="0">
            <a:spAutoFit/>
          </a:bodyPr>
          <a:lstStyle/>
          <a:p>
            <a:r>
              <a:rPr lang="en-US" sz="2400" b="1" dirty="0" smtClean="0">
                <a:solidFill>
                  <a:schemeClr val="bg1"/>
                </a:solidFill>
              </a:rPr>
              <a:t>Are bighorn sheep on the edge?  </a:t>
            </a:r>
          </a:p>
        </p:txBody>
      </p:sp>
      <p:sp>
        <p:nvSpPr>
          <p:cNvPr id="8" name="TextBox 7"/>
          <p:cNvSpPr txBox="1"/>
          <p:nvPr/>
        </p:nvSpPr>
        <p:spPr>
          <a:xfrm>
            <a:off x="762000" y="4876800"/>
            <a:ext cx="7924800" cy="1107996"/>
          </a:xfrm>
          <a:prstGeom prst="rect">
            <a:avLst/>
          </a:prstGeom>
          <a:noFill/>
        </p:spPr>
        <p:txBody>
          <a:bodyPr wrap="square" rtlCol="0">
            <a:spAutoFit/>
          </a:bodyPr>
          <a:lstStyle/>
          <a:p>
            <a:r>
              <a:rPr lang="en-US" sz="2400" b="1" dirty="0" smtClean="0">
                <a:solidFill>
                  <a:schemeClr val="bg1"/>
                </a:solidFill>
              </a:rPr>
              <a:t>To answer questions about what’s happening today, it often helps to begin by looking at the past…..</a:t>
            </a:r>
            <a:endParaRPr lang="en-US" b="1" dirty="0" smtClean="0">
              <a:solidFill>
                <a:schemeClr val="bg1"/>
              </a:solidFill>
            </a:endParaRPr>
          </a:p>
          <a:p>
            <a:endParaRPr lang="en-US" dirty="0"/>
          </a:p>
        </p:txBody>
      </p:sp>
      <p:sp>
        <p:nvSpPr>
          <p:cNvPr id="10" name="TextBox 9"/>
          <p:cNvSpPr txBox="1"/>
          <p:nvPr/>
        </p:nvSpPr>
        <p:spPr>
          <a:xfrm>
            <a:off x="762000" y="3036610"/>
            <a:ext cx="8056539" cy="830997"/>
          </a:xfrm>
          <a:prstGeom prst="rect">
            <a:avLst/>
          </a:prstGeom>
          <a:noFill/>
        </p:spPr>
        <p:txBody>
          <a:bodyPr wrap="square" rtlCol="0">
            <a:spAutoFit/>
          </a:bodyPr>
          <a:lstStyle/>
          <a:p>
            <a:r>
              <a:rPr lang="en-US" sz="2400" b="1" dirty="0" smtClean="0">
                <a:solidFill>
                  <a:schemeClr val="bg1"/>
                </a:solidFill>
              </a:rPr>
              <a:t>As part of this activity, you will be working in groups to </a:t>
            </a:r>
          </a:p>
          <a:p>
            <a:r>
              <a:rPr lang="en-US" sz="2400" b="1" dirty="0" smtClean="0">
                <a:solidFill>
                  <a:schemeClr val="bg1"/>
                </a:solidFill>
              </a:rPr>
              <a:t>answer this question</a:t>
            </a:r>
          </a:p>
        </p:txBody>
      </p:sp>
      <p:sp>
        <p:nvSpPr>
          <p:cNvPr id="12" name="TextBox 11"/>
          <p:cNvSpPr txBox="1"/>
          <p:nvPr/>
        </p:nvSpPr>
        <p:spPr>
          <a:xfrm>
            <a:off x="1159382" y="152400"/>
            <a:ext cx="7222618" cy="769441"/>
          </a:xfrm>
          <a:prstGeom prst="rect">
            <a:avLst/>
          </a:prstGeom>
          <a:noFill/>
        </p:spPr>
        <p:txBody>
          <a:bodyPr wrap="none" rtlCol="0">
            <a:spAutoFit/>
          </a:bodyPr>
          <a:lstStyle/>
          <a:p>
            <a:r>
              <a:rPr lang="en-US" sz="4400" b="1" dirty="0" smtClean="0"/>
              <a:t>Bighorn Sheep: On the Edge?</a:t>
            </a:r>
            <a:endParaRPr lang="en-US" sz="4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52400" y="990600"/>
            <a:ext cx="8991600" cy="461665"/>
          </a:xfrm>
          <a:prstGeom prst="rect">
            <a:avLst/>
          </a:prstGeom>
          <a:noFill/>
        </p:spPr>
        <p:txBody>
          <a:bodyPr wrap="square" rtlCol="0">
            <a:spAutoFit/>
          </a:bodyPr>
          <a:lstStyle/>
          <a:p>
            <a:r>
              <a:rPr lang="en-US" sz="2400" dirty="0" smtClean="0"/>
              <a:t>Ewes typically give birth to one lamb in spring</a:t>
            </a:r>
          </a:p>
        </p:txBody>
      </p:sp>
      <p:sp>
        <p:nvSpPr>
          <p:cNvPr id="20" name="TextBox 19"/>
          <p:cNvSpPr txBox="1"/>
          <p:nvPr/>
        </p:nvSpPr>
        <p:spPr>
          <a:xfrm>
            <a:off x="2157366" y="106180"/>
            <a:ext cx="4936159" cy="584775"/>
          </a:xfrm>
          <a:prstGeom prst="rect">
            <a:avLst/>
          </a:prstGeom>
          <a:noFill/>
        </p:spPr>
        <p:txBody>
          <a:bodyPr wrap="none" rtlCol="0">
            <a:spAutoFit/>
          </a:bodyPr>
          <a:lstStyle/>
          <a:p>
            <a:r>
              <a:rPr lang="en-US" sz="3200" b="1" dirty="0" smtClean="0"/>
              <a:t>More About Bighorn Sheep</a:t>
            </a:r>
            <a:endParaRPr lang="en-US" sz="3200" b="1" dirty="0"/>
          </a:p>
        </p:txBody>
      </p:sp>
      <p:sp>
        <p:nvSpPr>
          <p:cNvPr id="13" name="TextBox 12"/>
          <p:cNvSpPr txBox="1"/>
          <p:nvPr/>
        </p:nvSpPr>
        <p:spPr>
          <a:xfrm>
            <a:off x="152400" y="1711404"/>
            <a:ext cx="9067800" cy="1107996"/>
          </a:xfrm>
          <a:prstGeom prst="rect">
            <a:avLst/>
          </a:prstGeom>
          <a:noFill/>
        </p:spPr>
        <p:txBody>
          <a:bodyPr wrap="square" rtlCol="0">
            <a:spAutoFit/>
          </a:bodyPr>
          <a:lstStyle/>
          <a:p>
            <a:r>
              <a:rPr lang="en-US" sz="2400" dirty="0" smtClean="0">
                <a:solidFill>
                  <a:srgbClr val="FFFF00"/>
                </a:solidFill>
              </a:rPr>
              <a:t>This is a LOW RATE OF REPRODUCTION, which makes bighorn sheep susceptible to population declines and die-offs</a:t>
            </a:r>
          </a:p>
          <a:p>
            <a:endParaRPr lang="en-US" dirty="0"/>
          </a:p>
        </p:txBody>
      </p:sp>
      <p:pic>
        <p:nvPicPr>
          <p:cNvPr id="23" name="Picture 22" descr="lamb_2.jpg"/>
          <p:cNvPicPr>
            <a:picLocks noChangeAspect="1"/>
          </p:cNvPicPr>
          <p:nvPr/>
        </p:nvPicPr>
        <p:blipFill>
          <a:blip r:embed="rId3" cstate="print"/>
          <a:srcRect l="36508" t="23898" r="42857" b="44701"/>
          <a:stretch>
            <a:fillRect/>
          </a:stretch>
        </p:blipFill>
        <p:spPr>
          <a:xfrm flipH="1">
            <a:off x="7024255" y="152400"/>
            <a:ext cx="810491" cy="685800"/>
          </a:xfrm>
          <a:prstGeom prst="rect">
            <a:avLst/>
          </a:prstGeom>
        </p:spPr>
      </p:pic>
      <p:pic>
        <p:nvPicPr>
          <p:cNvPr id="24" name="Picture 23" descr="lamb_2.jpg"/>
          <p:cNvPicPr>
            <a:picLocks noChangeAspect="1"/>
          </p:cNvPicPr>
          <p:nvPr/>
        </p:nvPicPr>
        <p:blipFill>
          <a:blip r:embed="rId3" cstate="print"/>
          <a:srcRect l="36508" t="23898" r="42857" b="44701"/>
          <a:stretch>
            <a:fillRect/>
          </a:stretch>
        </p:blipFill>
        <p:spPr>
          <a:xfrm>
            <a:off x="1246909" y="152400"/>
            <a:ext cx="810491" cy="685800"/>
          </a:xfrm>
          <a:prstGeom prst="rect">
            <a:avLst/>
          </a:prstGeom>
        </p:spPr>
      </p:pic>
      <p:sp>
        <p:nvSpPr>
          <p:cNvPr id="12" name="Rounded Rectangle 11"/>
          <p:cNvSpPr/>
          <p:nvPr/>
        </p:nvSpPr>
        <p:spPr>
          <a:xfrm>
            <a:off x="1143000" y="3657600"/>
            <a:ext cx="6172200" cy="1219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t>TIP:  Remember this fact….it will be important when you have your class discussion later….</a:t>
            </a:r>
            <a:endParaRPr lang="en-US" sz="2400" dirty="0"/>
          </a:p>
        </p:txBody>
      </p:sp>
      <p:sp>
        <p:nvSpPr>
          <p:cNvPr id="19" name="Down Arrow 18"/>
          <p:cNvSpPr/>
          <p:nvPr/>
        </p:nvSpPr>
        <p:spPr>
          <a:xfrm rot="9962794">
            <a:off x="3318906" y="2540043"/>
            <a:ext cx="762000" cy="996298"/>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2"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lamb_2.jpg"/>
          <p:cNvPicPr>
            <a:picLocks noChangeAspect="1"/>
          </p:cNvPicPr>
          <p:nvPr/>
        </p:nvPicPr>
        <p:blipFill>
          <a:blip r:embed="rId3" cstate="print"/>
          <a:srcRect t="21043" r="33333" b="7311"/>
          <a:stretch>
            <a:fillRect/>
          </a:stretch>
        </p:blipFill>
        <p:spPr>
          <a:xfrm>
            <a:off x="2667000" y="2819400"/>
            <a:ext cx="6248400" cy="3733800"/>
          </a:xfrm>
          <a:prstGeom prst="rect">
            <a:avLst/>
          </a:prstGeom>
        </p:spPr>
      </p:pic>
      <p:sp>
        <p:nvSpPr>
          <p:cNvPr id="10" name="TextBox 9"/>
          <p:cNvSpPr txBox="1"/>
          <p:nvPr/>
        </p:nvSpPr>
        <p:spPr>
          <a:xfrm>
            <a:off x="152400" y="990600"/>
            <a:ext cx="8991600" cy="461665"/>
          </a:xfrm>
          <a:prstGeom prst="rect">
            <a:avLst/>
          </a:prstGeom>
          <a:noFill/>
        </p:spPr>
        <p:txBody>
          <a:bodyPr wrap="square" rtlCol="0">
            <a:spAutoFit/>
          </a:bodyPr>
          <a:lstStyle/>
          <a:p>
            <a:r>
              <a:rPr lang="en-US" sz="2400" dirty="0" smtClean="0"/>
              <a:t>Ewes typically give birth to one lamb in spring</a:t>
            </a:r>
          </a:p>
        </p:txBody>
      </p:sp>
      <p:sp>
        <p:nvSpPr>
          <p:cNvPr id="20" name="TextBox 19"/>
          <p:cNvSpPr txBox="1"/>
          <p:nvPr/>
        </p:nvSpPr>
        <p:spPr>
          <a:xfrm>
            <a:off x="2157366" y="106180"/>
            <a:ext cx="4936159" cy="584775"/>
          </a:xfrm>
          <a:prstGeom prst="rect">
            <a:avLst/>
          </a:prstGeom>
          <a:noFill/>
        </p:spPr>
        <p:txBody>
          <a:bodyPr wrap="none" rtlCol="0">
            <a:spAutoFit/>
          </a:bodyPr>
          <a:lstStyle/>
          <a:p>
            <a:r>
              <a:rPr lang="en-US" sz="3200" b="1" dirty="0" smtClean="0"/>
              <a:t>More About Bighorn Sheep</a:t>
            </a:r>
            <a:endParaRPr lang="en-US" sz="3200" b="1" dirty="0"/>
          </a:p>
        </p:txBody>
      </p:sp>
      <p:sp>
        <p:nvSpPr>
          <p:cNvPr id="13" name="TextBox 12"/>
          <p:cNvSpPr txBox="1"/>
          <p:nvPr/>
        </p:nvSpPr>
        <p:spPr>
          <a:xfrm>
            <a:off x="152400" y="1711404"/>
            <a:ext cx="9067800" cy="1107996"/>
          </a:xfrm>
          <a:prstGeom prst="rect">
            <a:avLst/>
          </a:prstGeom>
          <a:noFill/>
        </p:spPr>
        <p:txBody>
          <a:bodyPr wrap="square" rtlCol="0">
            <a:spAutoFit/>
          </a:bodyPr>
          <a:lstStyle/>
          <a:p>
            <a:r>
              <a:rPr lang="en-US" sz="2400" dirty="0" smtClean="0">
                <a:solidFill>
                  <a:srgbClr val="FFFF00"/>
                </a:solidFill>
              </a:rPr>
              <a:t>This is a LOW RATE OF REPRODUCTION, which makes bighorn sheep susceptible to population declines and die-offs</a:t>
            </a:r>
          </a:p>
          <a:p>
            <a:endParaRPr lang="en-US" dirty="0"/>
          </a:p>
        </p:txBody>
      </p:sp>
      <p:sp>
        <p:nvSpPr>
          <p:cNvPr id="15" name="Rounded Rectangle 14"/>
          <p:cNvSpPr/>
          <p:nvPr/>
        </p:nvSpPr>
        <p:spPr>
          <a:xfrm>
            <a:off x="152400" y="3657600"/>
            <a:ext cx="2743200" cy="83820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rPr>
              <a:t>Lambs can walk within hours after birth</a:t>
            </a:r>
            <a:endParaRPr lang="en-US" sz="2000" b="1" dirty="0">
              <a:solidFill>
                <a:schemeClr val="bg1"/>
              </a:solidFill>
            </a:endParaRPr>
          </a:p>
        </p:txBody>
      </p:sp>
      <p:sp>
        <p:nvSpPr>
          <p:cNvPr id="16" name="Rounded Rectangle 15"/>
          <p:cNvSpPr/>
          <p:nvPr/>
        </p:nvSpPr>
        <p:spPr>
          <a:xfrm>
            <a:off x="152400" y="2667000"/>
            <a:ext cx="2743200" cy="838200"/>
          </a:xfrm>
          <a:prstGeom prst="roundRect">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rPr>
              <a:t>Newborn lambs weigh 8-10 pounds</a:t>
            </a:r>
            <a:endParaRPr lang="en-US" sz="2000" b="1" dirty="0">
              <a:solidFill>
                <a:schemeClr val="bg1"/>
              </a:solidFill>
            </a:endParaRPr>
          </a:p>
        </p:txBody>
      </p:sp>
      <p:sp>
        <p:nvSpPr>
          <p:cNvPr id="17" name="Rounded Rectangle 16"/>
          <p:cNvSpPr/>
          <p:nvPr/>
        </p:nvSpPr>
        <p:spPr>
          <a:xfrm>
            <a:off x="152400" y="4717475"/>
            <a:ext cx="2743200" cy="1066800"/>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rPr>
              <a:t>At 1 week old, lambs and their moms join others in the herd</a:t>
            </a:r>
            <a:endParaRPr lang="en-US" sz="2000" b="1" dirty="0">
              <a:solidFill>
                <a:schemeClr val="bg1"/>
              </a:solidFill>
            </a:endParaRPr>
          </a:p>
        </p:txBody>
      </p:sp>
      <p:sp>
        <p:nvSpPr>
          <p:cNvPr id="21" name="Rounded Rectangle 20"/>
          <p:cNvSpPr/>
          <p:nvPr/>
        </p:nvSpPr>
        <p:spPr>
          <a:xfrm>
            <a:off x="152400" y="6019800"/>
            <a:ext cx="2743200" cy="762000"/>
          </a:xfrm>
          <a:prstGeom prst="round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tx1"/>
                </a:solidFill>
              </a:rPr>
              <a:t>Mothers nurse lambs for 4-6 months</a:t>
            </a:r>
            <a:endParaRPr lang="en-US" sz="2000" b="1" dirty="0">
              <a:solidFill>
                <a:schemeClr val="tx1"/>
              </a:solidFill>
            </a:endParaRPr>
          </a:p>
        </p:txBody>
      </p:sp>
      <p:pic>
        <p:nvPicPr>
          <p:cNvPr id="23" name="Picture 22" descr="lamb_2.jpg"/>
          <p:cNvPicPr>
            <a:picLocks noChangeAspect="1"/>
          </p:cNvPicPr>
          <p:nvPr/>
        </p:nvPicPr>
        <p:blipFill>
          <a:blip r:embed="rId3" cstate="print"/>
          <a:srcRect l="36508" t="23898" r="42857" b="44701"/>
          <a:stretch>
            <a:fillRect/>
          </a:stretch>
        </p:blipFill>
        <p:spPr>
          <a:xfrm flipH="1">
            <a:off x="7024255" y="152400"/>
            <a:ext cx="810491" cy="685800"/>
          </a:xfrm>
          <a:prstGeom prst="rect">
            <a:avLst/>
          </a:prstGeom>
        </p:spPr>
      </p:pic>
      <p:pic>
        <p:nvPicPr>
          <p:cNvPr id="24" name="Picture 23" descr="lamb_2.jpg"/>
          <p:cNvPicPr>
            <a:picLocks noChangeAspect="1"/>
          </p:cNvPicPr>
          <p:nvPr/>
        </p:nvPicPr>
        <p:blipFill>
          <a:blip r:embed="rId3" cstate="print"/>
          <a:srcRect l="36508" t="23898" r="42857" b="44701"/>
          <a:stretch>
            <a:fillRect/>
          </a:stretch>
        </p:blipFill>
        <p:spPr>
          <a:xfrm>
            <a:off x="1246909" y="152400"/>
            <a:ext cx="810491" cy="68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sp>
        <p:nvSpPr>
          <p:cNvPr id="24" name="Rounded Rectangle 23"/>
          <p:cNvSpPr/>
          <p:nvPr/>
        </p:nvSpPr>
        <p:spPr>
          <a:xfrm>
            <a:off x="2743200" y="1371600"/>
            <a:ext cx="4419600" cy="1219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Arial" pitchFamily="34" charset="0"/>
              <a:buChar char="•"/>
            </a:pPr>
            <a:r>
              <a:rPr lang="en-US" dirty="0" smtClean="0">
                <a:solidFill>
                  <a:schemeClr val="bg1"/>
                </a:solidFill>
              </a:rPr>
              <a:t> </a:t>
            </a:r>
            <a:r>
              <a:rPr lang="en-US" b="1" dirty="0" smtClean="0">
                <a:solidFill>
                  <a:schemeClr val="bg1"/>
                </a:solidFill>
              </a:rPr>
              <a:t> Habitat </a:t>
            </a:r>
            <a:r>
              <a:rPr lang="en-US" dirty="0" smtClean="0">
                <a:solidFill>
                  <a:schemeClr val="bg1"/>
                </a:solidFill>
              </a:rPr>
              <a:t>is the place where an animal lives</a:t>
            </a:r>
          </a:p>
          <a:p>
            <a:pPr>
              <a:buFont typeface="Arial" pitchFamily="34" charset="0"/>
              <a:buChar char="•"/>
            </a:pPr>
            <a:r>
              <a:rPr lang="en-US" dirty="0" smtClean="0">
                <a:solidFill>
                  <a:schemeClr val="bg1"/>
                </a:solidFill>
              </a:rPr>
              <a:t>  </a:t>
            </a:r>
            <a:r>
              <a:rPr lang="en-US" b="1" dirty="0" smtClean="0">
                <a:solidFill>
                  <a:schemeClr val="bg1"/>
                </a:solidFill>
              </a:rPr>
              <a:t>Habitat </a:t>
            </a:r>
            <a:r>
              <a:rPr lang="en-US" dirty="0" smtClean="0">
                <a:solidFill>
                  <a:schemeClr val="bg1"/>
                </a:solidFill>
              </a:rPr>
              <a:t>provides all the </a:t>
            </a:r>
            <a:r>
              <a:rPr lang="en-US" b="1" dirty="0" smtClean="0">
                <a:solidFill>
                  <a:schemeClr val="bg1"/>
                </a:solidFill>
              </a:rPr>
              <a:t>resources</a:t>
            </a:r>
          </a:p>
          <a:p>
            <a:r>
              <a:rPr lang="en-US" dirty="0" smtClean="0">
                <a:solidFill>
                  <a:schemeClr val="bg1"/>
                </a:solidFill>
              </a:rPr>
              <a:t>   an animal needs to survive and reproduce</a:t>
            </a:r>
            <a:endParaRPr lang="en-US" dirty="0">
              <a:solidFill>
                <a:schemeClr val="bg1"/>
              </a:solidFill>
            </a:endParaRPr>
          </a:p>
        </p:txBody>
      </p:sp>
      <p:sp>
        <p:nvSpPr>
          <p:cNvPr id="5" name="TextBox 4"/>
          <p:cNvSpPr txBox="1"/>
          <p:nvPr/>
        </p:nvSpPr>
        <p:spPr>
          <a:xfrm>
            <a:off x="2157366" y="106180"/>
            <a:ext cx="4936159" cy="584775"/>
          </a:xfrm>
          <a:prstGeom prst="rect">
            <a:avLst/>
          </a:prstGeom>
          <a:noFill/>
        </p:spPr>
        <p:txBody>
          <a:bodyPr wrap="none" rtlCol="0">
            <a:spAutoFit/>
          </a:bodyPr>
          <a:lstStyle/>
          <a:p>
            <a:r>
              <a:rPr lang="en-US" sz="3200" b="1" dirty="0" smtClean="0"/>
              <a:t>More About Bighorn Sheep</a:t>
            </a:r>
            <a:endParaRPr lang="en-US" sz="3200" b="1" dirty="0"/>
          </a:p>
        </p:txBody>
      </p:sp>
      <p:sp>
        <p:nvSpPr>
          <p:cNvPr id="11" name="TextBox 10"/>
          <p:cNvSpPr txBox="1"/>
          <p:nvPr/>
        </p:nvSpPr>
        <p:spPr>
          <a:xfrm>
            <a:off x="2640852" y="681335"/>
            <a:ext cx="3926203" cy="461665"/>
          </a:xfrm>
          <a:prstGeom prst="rect">
            <a:avLst/>
          </a:prstGeom>
          <a:noFill/>
        </p:spPr>
        <p:txBody>
          <a:bodyPr wrap="none" rtlCol="0">
            <a:spAutoFit/>
          </a:bodyPr>
          <a:lstStyle/>
          <a:p>
            <a:r>
              <a:rPr lang="en-US" sz="2400" b="1" dirty="0" smtClean="0">
                <a:solidFill>
                  <a:srgbClr val="FFFF00"/>
                </a:solidFill>
              </a:rPr>
              <a:t>Let’s talk a bit about HABITAT</a:t>
            </a:r>
            <a:endParaRPr lang="en-US" sz="2400" b="1" dirty="0">
              <a:solidFill>
                <a:srgbClr val="FFFF00"/>
              </a:solidFill>
            </a:endParaRPr>
          </a:p>
        </p:txBody>
      </p:sp>
      <p:sp>
        <p:nvSpPr>
          <p:cNvPr id="12" name="TextBox 11"/>
          <p:cNvSpPr txBox="1"/>
          <p:nvPr/>
        </p:nvSpPr>
        <p:spPr>
          <a:xfrm>
            <a:off x="152400" y="1519535"/>
            <a:ext cx="2441887" cy="461665"/>
          </a:xfrm>
          <a:prstGeom prst="rect">
            <a:avLst/>
          </a:prstGeom>
          <a:noFill/>
        </p:spPr>
        <p:txBody>
          <a:bodyPr wrap="none" rtlCol="0">
            <a:spAutoFit/>
          </a:bodyPr>
          <a:lstStyle/>
          <a:p>
            <a:r>
              <a:rPr lang="en-US" sz="2400" b="1" dirty="0" smtClean="0">
                <a:solidFill>
                  <a:srgbClr val="FFFF00"/>
                </a:solidFill>
              </a:rPr>
              <a:t>What is HABITAT?</a:t>
            </a:r>
            <a:endParaRPr lang="en-US" sz="2400" b="1" dirty="0">
              <a:solidFill>
                <a:srgbClr val="FFFF00"/>
              </a:solidFill>
            </a:endParaRPr>
          </a:p>
        </p:txBody>
      </p:sp>
      <p:sp>
        <p:nvSpPr>
          <p:cNvPr id="14" name="TextBox 13"/>
          <p:cNvSpPr txBox="1"/>
          <p:nvPr/>
        </p:nvSpPr>
        <p:spPr>
          <a:xfrm>
            <a:off x="152400" y="3043535"/>
            <a:ext cx="6216830" cy="461665"/>
          </a:xfrm>
          <a:prstGeom prst="rect">
            <a:avLst/>
          </a:prstGeom>
          <a:noFill/>
        </p:spPr>
        <p:txBody>
          <a:bodyPr wrap="none" rtlCol="0">
            <a:spAutoFit/>
          </a:bodyPr>
          <a:lstStyle/>
          <a:p>
            <a:r>
              <a:rPr lang="en-US" sz="2400" b="1" dirty="0" smtClean="0">
                <a:solidFill>
                  <a:srgbClr val="FFFF00"/>
                </a:solidFill>
              </a:rPr>
              <a:t>What RESOURCES do wild bighorn sheep need?</a:t>
            </a:r>
            <a:endParaRPr lang="en-US" sz="2400" b="1" dirty="0">
              <a:solidFill>
                <a:srgbClr val="FFFF00"/>
              </a:solidFill>
            </a:endParaRPr>
          </a:p>
        </p:txBody>
      </p:sp>
      <p:sp>
        <p:nvSpPr>
          <p:cNvPr id="15" name="Rounded Rectangle 14"/>
          <p:cNvSpPr/>
          <p:nvPr/>
        </p:nvSpPr>
        <p:spPr>
          <a:xfrm>
            <a:off x="2729345" y="3657600"/>
            <a:ext cx="3352800" cy="1219200"/>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Food</a:t>
            </a:r>
          </a:p>
          <a:p>
            <a:r>
              <a:rPr lang="en-US" dirty="0" smtClean="0">
                <a:solidFill>
                  <a:schemeClr val="bg1"/>
                </a:solidFill>
              </a:rPr>
              <a:t>Water</a:t>
            </a:r>
          </a:p>
          <a:p>
            <a:r>
              <a:rPr lang="en-US" dirty="0" smtClean="0">
                <a:solidFill>
                  <a:schemeClr val="bg1"/>
                </a:solidFill>
              </a:rPr>
              <a:t>Escape cover to avoid predation</a:t>
            </a:r>
            <a:endParaRPr lang="en-US" dirty="0">
              <a:solidFill>
                <a:schemeClr val="bg1"/>
              </a:solidFill>
            </a:endParaRPr>
          </a:p>
        </p:txBody>
      </p:sp>
      <p:sp>
        <p:nvSpPr>
          <p:cNvPr id="16" name="Oval 15"/>
          <p:cNvSpPr/>
          <p:nvPr/>
        </p:nvSpPr>
        <p:spPr>
          <a:xfrm>
            <a:off x="2466110" y="3782290"/>
            <a:ext cx="1330035" cy="381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609600" y="5105400"/>
            <a:ext cx="3352800" cy="114300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bg1"/>
                </a:solidFill>
              </a:rPr>
              <a:t>Let’s take a closer look at FOOD</a:t>
            </a:r>
          </a:p>
          <a:p>
            <a:r>
              <a:rPr lang="en-US" b="1" dirty="0" smtClean="0">
                <a:solidFill>
                  <a:schemeClr val="bg1"/>
                </a:solidFill>
              </a:rPr>
              <a:t>resources that bighorns need to survive and reproduce</a:t>
            </a:r>
            <a:endParaRPr lang="en-US" b="1" dirty="0">
              <a:solidFill>
                <a:schemeClr val="bg1"/>
              </a:solidFill>
            </a:endParaRPr>
          </a:p>
        </p:txBody>
      </p:sp>
      <p:sp>
        <p:nvSpPr>
          <p:cNvPr id="18" name="Bent Arrow 17"/>
          <p:cNvSpPr/>
          <p:nvPr/>
        </p:nvSpPr>
        <p:spPr>
          <a:xfrm>
            <a:off x="1676400" y="3810000"/>
            <a:ext cx="762000" cy="1219200"/>
          </a:xfrm>
          <a:prstGeom prst="ben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2" grpId="0"/>
      <p:bldP spid="14" grpId="0"/>
      <p:bldP spid="15" grpId="0" animBg="1"/>
      <p:bldP spid="16" grpId="0" animBg="1"/>
      <p:bldP spid="17"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eating grass in SD.jpg"/>
          <p:cNvPicPr>
            <a:picLocks noChangeAspect="1"/>
          </p:cNvPicPr>
          <p:nvPr/>
        </p:nvPicPr>
        <p:blipFill>
          <a:blip r:embed="rId3" cstate="print"/>
          <a:srcRect l="-600" t="4203" r="176" b="11270"/>
          <a:stretch>
            <a:fillRect/>
          </a:stretch>
        </p:blipFill>
        <p:spPr>
          <a:xfrm>
            <a:off x="20780" y="1115290"/>
            <a:ext cx="9067800" cy="5715000"/>
          </a:xfrm>
          <a:prstGeom prst="rect">
            <a:avLst/>
          </a:prstGeom>
        </p:spPr>
      </p:pic>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sp>
        <p:nvSpPr>
          <p:cNvPr id="5" name="TextBox 4"/>
          <p:cNvSpPr txBox="1"/>
          <p:nvPr/>
        </p:nvSpPr>
        <p:spPr>
          <a:xfrm>
            <a:off x="2157366" y="106180"/>
            <a:ext cx="4936159" cy="584775"/>
          </a:xfrm>
          <a:prstGeom prst="rect">
            <a:avLst/>
          </a:prstGeom>
          <a:noFill/>
        </p:spPr>
        <p:txBody>
          <a:bodyPr wrap="none" rtlCol="0">
            <a:spAutoFit/>
          </a:bodyPr>
          <a:lstStyle/>
          <a:p>
            <a:r>
              <a:rPr lang="en-US" sz="3200" b="1" dirty="0" smtClean="0"/>
              <a:t>More About Bighorn Sheep</a:t>
            </a:r>
            <a:endParaRPr lang="en-US" sz="3200" b="1" dirty="0"/>
          </a:p>
        </p:txBody>
      </p:sp>
      <p:sp>
        <p:nvSpPr>
          <p:cNvPr id="16" name="TextBox 15"/>
          <p:cNvSpPr txBox="1"/>
          <p:nvPr/>
        </p:nvSpPr>
        <p:spPr>
          <a:xfrm>
            <a:off x="3276600" y="681335"/>
            <a:ext cx="2506520" cy="461665"/>
          </a:xfrm>
          <a:prstGeom prst="rect">
            <a:avLst/>
          </a:prstGeom>
          <a:noFill/>
        </p:spPr>
        <p:txBody>
          <a:bodyPr wrap="none" rtlCol="0">
            <a:spAutoFit/>
          </a:bodyPr>
          <a:lstStyle/>
          <a:p>
            <a:r>
              <a:rPr lang="en-US" sz="2400" b="1" dirty="0" smtClean="0">
                <a:solidFill>
                  <a:srgbClr val="FFFF00"/>
                </a:solidFill>
              </a:rPr>
              <a:t>FOOD RESOURCES</a:t>
            </a:r>
            <a:endParaRPr lang="en-US" sz="2400" b="1" dirty="0">
              <a:solidFill>
                <a:srgbClr val="FFFF00"/>
              </a:solidFill>
            </a:endParaRPr>
          </a:p>
        </p:txBody>
      </p:sp>
      <p:sp>
        <p:nvSpPr>
          <p:cNvPr id="17" name="Rounded Rectangle 16"/>
          <p:cNvSpPr/>
          <p:nvPr/>
        </p:nvSpPr>
        <p:spPr>
          <a:xfrm>
            <a:off x="5876920" y="1200152"/>
            <a:ext cx="3124200" cy="685800"/>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Bighorn sheep are ruminants, with a 4-part stomach…..</a:t>
            </a:r>
            <a:endParaRPr lang="en-US" dirty="0"/>
          </a:p>
        </p:txBody>
      </p:sp>
      <p:sp>
        <p:nvSpPr>
          <p:cNvPr id="18" name="Rounded Rectangle 17"/>
          <p:cNvSpPr/>
          <p:nvPr/>
        </p:nvSpPr>
        <p:spPr>
          <a:xfrm>
            <a:off x="5867400" y="4696690"/>
            <a:ext cx="3124200" cy="2133600"/>
          </a:xfrm>
          <a:prstGeom prst="roundRect">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Having a 4-part stomach  allows them to eat large amounts of food rapidly before retreating to cliffs or ledges where they re-chew and digest food, safe from predators</a:t>
            </a:r>
            <a:endParaRPr lang="en-US" dirty="0"/>
          </a:p>
        </p:txBody>
      </p:sp>
      <p:sp>
        <p:nvSpPr>
          <p:cNvPr id="19" name="Rounded Rectangle 18"/>
          <p:cNvSpPr/>
          <p:nvPr/>
        </p:nvSpPr>
        <p:spPr>
          <a:xfrm>
            <a:off x="5867400" y="2078180"/>
            <a:ext cx="3124200" cy="685800"/>
          </a:xfrm>
          <a:prstGeom prst="roundRect">
            <a:avLst/>
          </a:prstGeom>
          <a:solidFill>
            <a:srgbClr val="8E90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…..they graze on grasses and sedges in summer….</a:t>
            </a:r>
            <a:endParaRPr lang="en-US" dirty="0"/>
          </a:p>
        </p:txBody>
      </p:sp>
      <p:sp>
        <p:nvSpPr>
          <p:cNvPr id="20" name="Rounded Rectangle 19"/>
          <p:cNvSpPr/>
          <p:nvPr/>
        </p:nvSpPr>
        <p:spPr>
          <a:xfrm>
            <a:off x="5867400" y="2971795"/>
            <a:ext cx="3124200" cy="6858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…..they eat woody plants, twigs and shoots in winter</a:t>
            </a:r>
            <a:endParaRPr lang="en-US" dirty="0">
              <a:solidFill>
                <a:schemeClr val="bg1"/>
              </a:solidFill>
            </a:endParaRPr>
          </a:p>
        </p:txBody>
      </p:sp>
      <p:sp>
        <p:nvSpPr>
          <p:cNvPr id="21" name="Rounded Rectangle 20"/>
          <p:cNvSpPr/>
          <p:nvPr/>
        </p:nvSpPr>
        <p:spPr>
          <a:xfrm>
            <a:off x="5867400" y="3872340"/>
            <a:ext cx="3124200" cy="685800"/>
          </a:xfrm>
          <a:prstGeom prst="roundRect">
            <a:avLst/>
          </a:prstGeom>
          <a:solidFill>
            <a:srgbClr val="8527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…..they seek minerals at natural salt licks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sp>
        <p:nvSpPr>
          <p:cNvPr id="5" name="TextBox 4"/>
          <p:cNvSpPr txBox="1"/>
          <p:nvPr/>
        </p:nvSpPr>
        <p:spPr>
          <a:xfrm>
            <a:off x="2157366" y="106180"/>
            <a:ext cx="4936159" cy="584775"/>
          </a:xfrm>
          <a:prstGeom prst="rect">
            <a:avLst/>
          </a:prstGeom>
          <a:noFill/>
        </p:spPr>
        <p:txBody>
          <a:bodyPr wrap="none" rtlCol="0">
            <a:spAutoFit/>
          </a:bodyPr>
          <a:lstStyle/>
          <a:p>
            <a:r>
              <a:rPr lang="en-US" sz="3200" b="1" dirty="0" smtClean="0"/>
              <a:t>More About Bighorn Sheep</a:t>
            </a:r>
            <a:endParaRPr lang="en-US" sz="3200" b="1" dirty="0"/>
          </a:p>
        </p:txBody>
      </p:sp>
      <p:sp>
        <p:nvSpPr>
          <p:cNvPr id="12" name="TextBox 11"/>
          <p:cNvSpPr txBox="1"/>
          <p:nvPr/>
        </p:nvSpPr>
        <p:spPr>
          <a:xfrm>
            <a:off x="3276600" y="681335"/>
            <a:ext cx="2506520" cy="461665"/>
          </a:xfrm>
          <a:prstGeom prst="rect">
            <a:avLst/>
          </a:prstGeom>
          <a:noFill/>
        </p:spPr>
        <p:txBody>
          <a:bodyPr wrap="none" rtlCol="0">
            <a:spAutoFit/>
          </a:bodyPr>
          <a:lstStyle/>
          <a:p>
            <a:r>
              <a:rPr lang="en-US" sz="2400" b="1" dirty="0" smtClean="0">
                <a:solidFill>
                  <a:srgbClr val="FFFF00"/>
                </a:solidFill>
              </a:rPr>
              <a:t>FOOD RESOURCES</a:t>
            </a:r>
            <a:endParaRPr lang="en-US" sz="2400" b="1" dirty="0">
              <a:solidFill>
                <a:srgbClr val="FFFF00"/>
              </a:solidFill>
            </a:endParaRPr>
          </a:p>
        </p:txBody>
      </p:sp>
      <p:pic>
        <p:nvPicPr>
          <p:cNvPr id="14" name="Picture 13" descr="winter rocky mnt bighorns eating.jpg"/>
          <p:cNvPicPr>
            <a:picLocks noChangeAspect="1"/>
          </p:cNvPicPr>
          <p:nvPr/>
        </p:nvPicPr>
        <p:blipFill>
          <a:blip r:embed="rId3" cstate="print"/>
          <a:srcRect l="1067" t="6024" r="48314" b="30648"/>
          <a:stretch>
            <a:fillRect/>
          </a:stretch>
        </p:blipFill>
        <p:spPr>
          <a:xfrm>
            <a:off x="4876800" y="3286280"/>
            <a:ext cx="4191000" cy="3495520"/>
          </a:xfrm>
          <a:prstGeom prst="rect">
            <a:avLst/>
          </a:prstGeom>
        </p:spPr>
      </p:pic>
      <p:sp>
        <p:nvSpPr>
          <p:cNvPr id="16" name="Rounded Rectangle 15"/>
          <p:cNvSpPr/>
          <p:nvPr/>
        </p:nvSpPr>
        <p:spPr>
          <a:xfrm>
            <a:off x="4800600" y="1143000"/>
            <a:ext cx="4114800" cy="857248"/>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Bighorn sheep populations usually MOVE SEASONALLY to find food</a:t>
            </a:r>
            <a:endParaRPr lang="en-US" dirty="0">
              <a:solidFill>
                <a:schemeClr val="bg1"/>
              </a:solidFill>
            </a:endParaRPr>
          </a:p>
        </p:txBody>
      </p:sp>
      <p:sp>
        <p:nvSpPr>
          <p:cNvPr id="17" name="Rounded Rectangle 16"/>
          <p:cNvSpPr/>
          <p:nvPr/>
        </p:nvSpPr>
        <p:spPr>
          <a:xfrm>
            <a:off x="4581520" y="2114552"/>
            <a:ext cx="3267080" cy="1009648"/>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In summer, they generally use large upland areas, at about 6,000-8,500 feet elevation</a:t>
            </a:r>
            <a:endParaRPr lang="en-US" dirty="0"/>
          </a:p>
        </p:txBody>
      </p:sp>
      <p:sp>
        <p:nvSpPr>
          <p:cNvPr id="18" name="Rounded Rectangle 17"/>
          <p:cNvSpPr/>
          <p:nvPr/>
        </p:nvSpPr>
        <p:spPr>
          <a:xfrm>
            <a:off x="304800" y="4648200"/>
            <a:ext cx="4343400" cy="884958"/>
          </a:xfrm>
          <a:prstGeom prst="roundRect">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In winter, they usually use sheltered valleys at about 2,500-5,000 feet elevation</a:t>
            </a:r>
            <a:endParaRPr lang="en-US" dirty="0">
              <a:solidFill>
                <a:schemeClr val="bg1"/>
              </a:solidFill>
            </a:endParaRPr>
          </a:p>
        </p:txBody>
      </p:sp>
      <p:sp>
        <p:nvSpPr>
          <p:cNvPr id="19" name="Rounded Rectangle 18"/>
          <p:cNvSpPr/>
          <p:nvPr/>
        </p:nvSpPr>
        <p:spPr>
          <a:xfrm>
            <a:off x="367145" y="5638800"/>
            <a:ext cx="4267200" cy="1162048"/>
          </a:xfrm>
          <a:prstGeom prst="roundRect">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Bighorn sheep can’t move through deep snow, so they like drier slopes with less than about 60 inches of snow/year</a:t>
            </a:r>
            <a:endParaRPr lang="en-US" dirty="0">
              <a:solidFill>
                <a:schemeClr val="bg1"/>
              </a:solidFill>
            </a:endParaRPr>
          </a:p>
        </p:txBody>
      </p:sp>
      <p:pic>
        <p:nvPicPr>
          <p:cNvPr id="13" name="Picture 12" descr="shutterstock_101940718.jpg"/>
          <p:cNvPicPr>
            <a:picLocks noChangeAspect="1"/>
          </p:cNvPicPr>
          <p:nvPr/>
        </p:nvPicPr>
        <p:blipFill>
          <a:blip r:embed="rId4" cstate="print"/>
          <a:srcRect l="16667" b="4545"/>
          <a:stretch>
            <a:fillRect/>
          </a:stretch>
        </p:blipFill>
        <p:spPr>
          <a:xfrm>
            <a:off x="76199" y="1143000"/>
            <a:ext cx="4390571" cy="335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sp>
        <p:nvSpPr>
          <p:cNvPr id="5" name="TextBox 4"/>
          <p:cNvSpPr txBox="1"/>
          <p:nvPr/>
        </p:nvSpPr>
        <p:spPr>
          <a:xfrm>
            <a:off x="2157366" y="106180"/>
            <a:ext cx="4936159" cy="584775"/>
          </a:xfrm>
          <a:prstGeom prst="rect">
            <a:avLst/>
          </a:prstGeom>
          <a:noFill/>
        </p:spPr>
        <p:txBody>
          <a:bodyPr wrap="none" rtlCol="0">
            <a:spAutoFit/>
          </a:bodyPr>
          <a:lstStyle/>
          <a:p>
            <a:r>
              <a:rPr lang="en-US" sz="3200" b="1" dirty="0" smtClean="0"/>
              <a:t>More About Bighorn Sheep</a:t>
            </a:r>
            <a:endParaRPr lang="en-US" sz="3200" b="1" dirty="0"/>
          </a:p>
        </p:txBody>
      </p:sp>
      <p:sp>
        <p:nvSpPr>
          <p:cNvPr id="15" name="Rounded Rectangle 14"/>
          <p:cNvSpPr/>
          <p:nvPr/>
        </p:nvSpPr>
        <p:spPr>
          <a:xfrm>
            <a:off x="4100945" y="2362200"/>
            <a:ext cx="3352800" cy="1219200"/>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Food</a:t>
            </a:r>
          </a:p>
          <a:p>
            <a:r>
              <a:rPr lang="en-US" dirty="0" smtClean="0">
                <a:solidFill>
                  <a:schemeClr val="bg1"/>
                </a:solidFill>
              </a:rPr>
              <a:t>Water</a:t>
            </a:r>
          </a:p>
          <a:p>
            <a:r>
              <a:rPr lang="en-US" dirty="0" smtClean="0">
                <a:solidFill>
                  <a:schemeClr val="bg1"/>
                </a:solidFill>
              </a:rPr>
              <a:t>Escape cover to avoid predation</a:t>
            </a:r>
            <a:endParaRPr lang="en-US" dirty="0">
              <a:solidFill>
                <a:schemeClr val="bg1"/>
              </a:solidFill>
            </a:endParaRPr>
          </a:p>
        </p:txBody>
      </p:sp>
      <p:sp>
        <p:nvSpPr>
          <p:cNvPr id="16" name="Oval 15"/>
          <p:cNvSpPr/>
          <p:nvPr/>
        </p:nvSpPr>
        <p:spPr>
          <a:xfrm>
            <a:off x="3837710" y="2777845"/>
            <a:ext cx="1330035" cy="381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1981200" y="3810000"/>
            <a:ext cx="2590800" cy="99060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bg1"/>
                </a:solidFill>
              </a:rPr>
              <a:t>Now, let’s take a closer look at WATER</a:t>
            </a:r>
          </a:p>
        </p:txBody>
      </p:sp>
      <p:sp>
        <p:nvSpPr>
          <p:cNvPr id="18" name="Bent Arrow 17"/>
          <p:cNvSpPr/>
          <p:nvPr/>
        </p:nvSpPr>
        <p:spPr>
          <a:xfrm>
            <a:off x="3006435" y="2757055"/>
            <a:ext cx="762000" cy="990600"/>
          </a:xfrm>
          <a:prstGeom prst="ben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152400" y="1447800"/>
            <a:ext cx="6216830" cy="461665"/>
          </a:xfrm>
          <a:prstGeom prst="rect">
            <a:avLst/>
          </a:prstGeom>
          <a:noFill/>
        </p:spPr>
        <p:txBody>
          <a:bodyPr wrap="none" rtlCol="0">
            <a:spAutoFit/>
          </a:bodyPr>
          <a:lstStyle/>
          <a:p>
            <a:r>
              <a:rPr lang="en-US" sz="2400" b="1" dirty="0" smtClean="0">
                <a:solidFill>
                  <a:srgbClr val="FFFF00"/>
                </a:solidFill>
              </a:rPr>
              <a:t>What RESOURCES do wild bighorn sheep need?</a:t>
            </a:r>
            <a:endParaRPr lang="en-US" sz="2400"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hutterstock_31587997.jpg"/>
          <p:cNvPicPr>
            <a:picLocks noChangeAspect="1"/>
          </p:cNvPicPr>
          <p:nvPr/>
        </p:nvPicPr>
        <p:blipFill>
          <a:blip r:embed="rId3" cstate="print"/>
          <a:srcRect t="14943"/>
          <a:stretch>
            <a:fillRect/>
          </a:stretch>
        </p:blipFill>
        <p:spPr>
          <a:xfrm>
            <a:off x="152400" y="1143000"/>
            <a:ext cx="8839200" cy="5638800"/>
          </a:xfrm>
          <a:prstGeom prst="rect">
            <a:avLst/>
          </a:prstGeom>
        </p:spPr>
      </p:pic>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sp>
        <p:nvSpPr>
          <p:cNvPr id="5" name="TextBox 4"/>
          <p:cNvSpPr txBox="1"/>
          <p:nvPr/>
        </p:nvSpPr>
        <p:spPr>
          <a:xfrm>
            <a:off x="2157366" y="106180"/>
            <a:ext cx="4936159" cy="584775"/>
          </a:xfrm>
          <a:prstGeom prst="rect">
            <a:avLst/>
          </a:prstGeom>
          <a:noFill/>
        </p:spPr>
        <p:txBody>
          <a:bodyPr wrap="none" rtlCol="0">
            <a:spAutoFit/>
          </a:bodyPr>
          <a:lstStyle/>
          <a:p>
            <a:r>
              <a:rPr lang="en-US" sz="3200" b="1" dirty="0" smtClean="0"/>
              <a:t>More About Bighorn Sheep</a:t>
            </a:r>
            <a:endParaRPr lang="en-US" sz="3200" b="1" dirty="0"/>
          </a:p>
        </p:txBody>
      </p:sp>
      <p:sp>
        <p:nvSpPr>
          <p:cNvPr id="6" name="TextBox 5"/>
          <p:cNvSpPr txBox="1"/>
          <p:nvPr/>
        </p:nvSpPr>
        <p:spPr>
          <a:xfrm>
            <a:off x="3276600" y="681335"/>
            <a:ext cx="2659446" cy="461665"/>
          </a:xfrm>
          <a:prstGeom prst="rect">
            <a:avLst/>
          </a:prstGeom>
          <a:noFill/>
        </p:spPr>
        <p:txBody>
          <a:bodyPr wrap="none" rtlCol="0">
            <a:spAutoFit/>
          </a:bodyPr>
          <a:lstStyle/>
          <a:p>
            <a:r>
              <a:rPr lang="en-US" sz="2400" b="1" dirty="0" smtClean="0">
                <a:solidFill>
                  <a:srgbClr val="FFFF00"/>
                </a:solidFill>
              </a:rPr>
              <a:t>WATER RESOURCES</a:t>
            </a:r>
            <a:endParaRPr lang="en-US" sz="2400" b="1" dirty="0">
              <a:solidFill>
                <a:srgbClr val="FFFF00"/>
              </a:solidFill>
            </a:endParaRPr>
          </a:p>
        </p:txBody>
      </p:sp>
      <p:sp>
        <p:nvSpPr>
          <p:cNvPr id="10" name="Rounded Rectangle 9"/>
          <p:cNvSpPr/>
          <p:nvPr/>
        </p:nvSpPr>
        <p:spPr>
          <a:xfrm>
            <a:off x="1066800" y="1295400"/>
            <a:ext cx="3124200" cy="762000"/>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Just like all other animals, wild bighorn sheep need water</a:t>
            </a:r>
            <a:endParaRPr lang="en-US" dirty="0"/>
          </a:p>
        </p:txBody>
      </p:sp>
      <p:sp>
        <p:nvSpPr>
          <p:cNvPr id="11" name="Rounded Rectangle 10"/>
          <p:cNvSpPr/>
          <p:nvPr/>
        </p:nvSpPr>
        <p:spPr>
          <a:xfrm>
            <a:off x="5791200" y="1295400"/>
            <a:ext cx="2971800" cy="10668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In addition to drinking water from places like streams, rivers, and lakes……..</a:t>
            </a:r>
            <a:endParaRPr lang="en-US" dirty="0">
              <a:solidFill>
                <a:schemeClr val="bg1"/>
              </a:solidFill>
            </a:endParaRPr>
          </a:p>
        </p:txBody>
      </p:sp>
      <p:sp>
        <p:nvSpPr>
          <p:cNvPr id="12" name="Rounded Rectangle 11"/>
          <p:cNvSpPr/>
          <p:nvPr/>
        </p:nvSpPr>
        <p:spPr>
          <a:xfrm>
            <a:off x="5867400" y="5181600"/>
            <a:ext cx="2819400" cy="7620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….bighorn sheep get some water from their food</a:t>
            </a:r>
            <a:endParaRPr lang="en-US" dirty="0">
              <a:solidFill>
                <a:schemeClr val="bg1"/>
              </a:solidFill>
            </a:endParaRPr>
          </a:p>
        </p:txBody>
      </p:sp>
      <p:sp>
        <p:nvSpPr>
          <p:cNvPr id="13" name="Rounded Rectangle 12"/>
          <p:cNvSpPr/>
          <p:nvPr/>
        </p:nvSpPr>
        <p:spPr>
          <a:xfrm>
            <a:off x="990600" y="5029200"/>
            <a:ext cx="4495800" cy="16764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As ruminants, bacteria in bighorn sheep’s </a:t>
            </a:r>
          </a:p>
          <a:p>
            <a:r>
              <a:rPr lang="en-US" dirty="0" smtClean="0">
                <a:solidFill>
                  <a:schemeClr val="bg1"/>
                </a:solidFill>
              </a:rPr>
              <a:t>4-part stomach helps break down food.  During this digestive process, bighorn sheep also absorb moisture and can go for long periods without water</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sp>
        <p:nvSpPr>
          <p:cNvPr id="5" name="TextBox 4"/>
          <p:cNvSpPr txBox="1"/>
          <p:nvPr/>
        </p:nvSpPr>
        <p:spPr>
          <a:xfrm>
            <a:off x="2157366" y="106180"/>
            <a:ext cx="4936159" cy="584775"/>
          </a:xfrm>
          <a:prstGeom prst="rect">
            <a:avLst/>
          </a:prstGeom>
          <a:noFill/>
        </p:spPr>
        <p:txBody>
          <a:bodyPr wrap="none" rtlCol="0">
            <a:spAutoFit/>
          </a:bodyPr>
          <a:lstStyle/>
          <a:p>
            <a:r>
              <a:rPr lang="en-US" sz="3200" b="1" dirty="0" smtClean="0"/>
              <a:t>More About Bighorn Sheep</a:t>
            </a:r>
            <a:endParaRPr lang="en-US" sz="3200" b="1" dirty="0"/>
          </a:p>
        </p:txBody>
      </p:sp>
      <p:sp>
        <p:nvSpPr>
          <p:cNvPr id="15" name="Rounded Rectangle 14"/>
          <p:cNvSpPr/>
          <p:nvPr/>
        </p:nvSpPr>
        <p:spPr>
          <a:xfrm>
            <a:off x="4100945" y="2362200"/>
            <a:ext cx="3352800" cy="1219200"/>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Food</a:t>
            </a:r>
          </a:p>
          <a:p>
            <a:r>
              <a:rPr lang="en-US" dirty="0" smtClean="0">
                <a:solidFill>
                  <a:schemeClr val="bg1"/>
                </a:solidFill>
              </a:rPr>
              <a:t>Water</a:t>
            </a:r>
          </a:p>
          <a:p>
            <a:r>
              <a:rPr lang="en-US" dirty="0" smtClean="0">
                <a:solidFill>
                  <a:schemeClr val="bg1"/>
                </a:solidFill>
              </a:rPr>
              <a:t>Escape cover to avoid predation</a:t>
            </a:r>
            <a:endParaRPr lang="en-US" dirty="0">
              <a:solidFill>
                <a:schemeClr val="bg1"/>
              </a:solidFill>
            </a:endParaRPr>
          </a:p>
        </p:txBody>
      </p:sp>
      <p:sp>
        <p:nvSpPr>
          <p:cNvPr id="16" name="Oval 15"/>
          <p:cNvSpPr/>
          <p:nvPr/>
        </p:nvSpPr>
        <p:spPr>
          <a:xfrm>
            <a:off x="3837710" y="3006435"/>
            <a:ext cx="3706090" cy="533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1981200" y="4191000"/>
            <a:ext cx="2590800" cy="99060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bg1"/>
                </a:solidFill>
              </a:rPr>
              <a:t>Now, let’s take a closer look at ESCAPE COVER</a:t>
            </a:r>
          </a:p>
        </p:txBody>
      </p:sp>
      <p:sp>
        <p:nvSpPr>
          <p:cNvPr id="18" name="Bent Arrow 17"/>
          <p:cNvSpPr/>
          <p:nvPr/>
        </p:nvSpPr>
        <p:spPr>
          <a:xfrm>
            <a:off x="3006435" y="3075710"/>
            <a:ext cx="762000" cy="990600"/>
          </a:xfrm>
          <a:prstGeom prst="ben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152400" y="1447800"/>
            <a:ext cx="6216830" cy="461665"/>
          </a:xfrm>
          <a:prstGeom prst="rect">
            <a:avLst/>
          </a:prstGeom>
          <a:noFill/>
        </p:spPr>
        <p:txBody>
          <a:bodyPr wrap="none" rtlCol="0">
            <a:spAutoFit/>
          </a:bodyPr>
          <a:lstStyle/>
          <a:p>
            <a:r>
              <a:rPr lang="en-US" sz="2400" b="1" dirty="0" smtClean="0">
                <a:solidFill>
                  <a:srgbClr val="FFFF00"/>
                </a:solidFill>
              </a:rPr>
              <a:t>What RESOURCES do wild bighorn sheep need?</a:t>
            </a:r>
            <a:endParaRPr lang="en-US" sz="2400"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utterstock_38345182.jpg"/>
          <p:cNvPicPr>
            <a:picLocks noChangeAspect="1"/>
          </p:cNvPicPr>
          <p:nvPr/>
        </p:nvPicPr>
        <p:blipFill>
          <a:blip r:embed="rId3" cstate="print"/>
          <a:srcRect t="1049" b="4079"/>
          <a:stretch>
            <a:fillRect/>
          </a:stretch>
        </p:blipFill>
        <p:spPr>
          <a:xfrm>
            <a:off x="103910" y="1143000"/>
            <a:ext cx="8915400" cy="5638800"/>
          </a:xfrm>
          <a:prstGeom prst="rect">
            <a:avLst/>
          </a:prstGeom>
        </p:spPr>
      </p:pic>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sp>
        <p:nvSpPr>
          <p:cNvPr id="5" name="TextBox 4"/>
          <p:cNvSpPr txBox="1"/>
          <p:nvPr/>
        </p:nvSpPr>
        <p:spPr>
          <a:xfrm>
            <a:off x="2157366" y="106180"/>
            <a:ext cx="4936159" cy="584775"/>
          </a:xfrm>
          <a:prstGeom prst="rect">
            <a:avLst/>
          </a:prstGeom>
          <a:noFill/>
        </p:spPr>
        <p:txBody>
          <a:bodyPr wrap="none" rtlCol="0">
            <a:spAutoFit/>
          </a:bodyPr>
          <a:lstStyle/>
          <a:p>
            <a:r>
              <a:rPr lang="en-US" sz="3200" b="1" dirty="0" smtClean="0"/>
              <a:t>More About Bighorn Sheep</a:t>
            </a:r>
            <a:endParaRPr lang="en-US" sz="3200" b="1" dirty="0"/>
          </a:p>
        </p:txBody>
      </p:sp>
      <p:sp>
        <p:nvSpPr>
          <p:cNvPr id="6" name="TextBox 5"/>
          <p:cNvSpPr txBox="1"/>
          <p:nvPr/>
        </p:nvSpPr>
        <p:spPr>
          <a:xfrm>
            <a:off x="2809131" y="681335"/>
            <a:ext cx="3654014" cy="461665"/>
          </a:xfrm>
          <a:prstGeom prst="rect">
            <a:avLst/>
          </a:prstGeom>
          <a:noFill/>
        </p:spPr>
        <p:txBody>
          <a:bodyPr wrap="none" rtlCol="0">
            <a:spAutoFit/>
          </a:bodyPr>
          <a:lstStyle/>
          <a:p>
            <a:r>
              <a:rPr lang="en-US" sz="2400" b="1" dirty="0" smtClean="0">
                <a:solidFill>
                  <a:srgbClr val="FFFF00"/>
                </a:solidFill>
              </a:rPr>
              <a:t>ESCAPE COVER RESOURCES</a:t>
            </a:r>
            <a:endParaRPr lang="en-US" sz="2400" b="1" dirty="0">
              <a:solidFill>
                <a:srgbClr val="FFFF00"/>
              </a:solidFill>
            </a:endParaRPr>
          </a:p>
        </p:txBody>
      </p:sp>
      <p:sp>
        <p:nvSpPr>
          <p:cNvPr id="11" name="Rounded Rectangle 10"/>
          <p:cNvSpPr/>
          <p:nvPr/>
        </p:nvSpPr>
        <p:spPr>
          <a:xfrm>
            <a:off x="5555675" y="5486405"/>
            <a:ext cx="3352800" cy="1143000"/>
          </a:xfrm>
          <a:prstGeom prst="round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Bighorn sheep almost never wander further than 300 meters from their escape cover!</a:t>
            </a:r>
            <a:endParaRPr lang="en-US" dirty="0">
              <a:solidFill>
                <a:schemeClr val="bg1"/>
              </a:solidFill>
            </a:endParaRPr>
          </a:p>
        </p:txBody>
      </p:sp>
      <p:sp>
        <p:nvSpPr>
          <p:cNvPr id="12" name="Rounded Rectangle 11"/>
          <p:cNvSpPr/>
          <p:nvPr/>
        </p:nvSpPr>
        <p:spPr>
          <a:xfrm>
            <a:off x="5867400" y="1447800"/>
            <a:ext cx="3048000" cy="129540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Bighorn sheep require steep and relatively treeless areas so they can spot predators and escape from them</a:t>
            </a:r>
            <a:endParaRPr lang="en-US" dirty="0">
              <a:solidFill>
                <a:schemeClr val="bg1"/>
              </a:solidFill>
            </a:endParaRPr>
          </a:p>
        </p:txBody>
      </p:sp>
      <p:sp>
        <p:nvSpPr>
          <p:cNvPr id="13" name="Rounded Rectangle 12"/>
          <p:cNvSpPr/>
          <p:nvPr/>
        </p:nvSpPr>
        <p:spPr>
          <a:xfrm>
            <a:off x="4793675" y="3491345"/>
            <a:ext cx="4114800" cy="1295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This type of habitat occurs in two places:</a:t>
            </a:r>
          </a:p>
          <a:p>
            <a:pPr marL="342900" indent="-342900">
              <a:buAutoNum type="arabicPeriod"/>
            </a:pPr>
            <a:r>
              <a:rPr lang="en-US" dirty="0" smtClean="0"/>
              <a:t>Mountains above timberline</a:t>
            </a:r>
          </a:p>
          <a:p>
            <a:pPr marL="342900" indent="-342900">
              <a:buAutoNum type="arabicPeriod"/>
            </a:pPr>
            <a:r>
              <a:rPr lang="en-US" dirty="0" smtClean="0"/>
              <a:t>Deserts</a:t>
            </a:r>
            <a:endParaRPr lang="en-US" dirty="0"/>
          </a:p>
        </p:txBody>
      </p:sp>
      <p:sp>
        <p:nvSpPr>
          <p:cNvPr id="14" name="Rounded Rectangle 13"/>
          <p:cNvSpPr/>
          <p:nvPr/>
        </p:nvSpPr>
        <p:spPr>
          <a:xfrm>
            <a:off x="290945" y="5403275"/>
            <a:ext cx="4433455" cy="1295400"/>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Bighorn sheep groups protect themselves from predators by facing different directions….so they can keep watch on their surroundings</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399310" y="757535"/>
            <a:ext cx="8382000" cy="461665"/>
          </a:xfrm>
          <a:prstGeom prst="rect">
            <a:avLst/>
          </a:prstGeom>
          <a:noFill/>
        </p:spPr>
        <p:txBody>
          <a:bodyPr wrap="square" rtlCol="0">
            <a:spAutoFit/>
          </a:bodyPr>
          <a:lstStyle/>
          <a:p>
            <a:r>
              <a:rPr lang="en-US" sz="2400" dirty="0" smtClean="0"/>
              <a:t>In the US, there are 3 subspecies of bighorn sheep</a:t>
            </a:r>
          </a:p>
        </p:txBody>
      </p:sp>
      <p:sp>
        <p:nvSpPr>
          <p:cNvPr id="6" name="TextBox 5"/>
          <p:cNvSpPr txBox="1"/>
          <p:nvPr/>
        </p:nvSpPr>
        <p:spPr>
          <a:xfrm>
            <a:off x="160340" y="5943600"/>
            <a:ext cx="2278060" cy="830997"/>
          </a:xfrm>
          <a:prstGeom prst="rect">
            <a:avLst/>
          </a:prstGeom>
          <a:noFill/>
        </p:spPr>
        <p:txBody>
          <a:bodyPr wrap="none" rtlCol="0">
            <a:spAutoFit/>
          </a:bodyPr>
          <a:lstStyle/>
          <a:p>
            <a:r>
              <a:rPr lang="en-US" sz="2400" dirty="0" smtClean="0"/>
              <a:t>Rocky Mountain </a:t>
            </a:r>
          </a:p>
          <a:p>
            <a:r>
              <a:rPr lang="en-US" sz="2400" dirty="0" smtClean="0"/>
              <a:t>Bighorn Sheep</a:t>
            </a:r>
            <a:endParaRPr lang="en-US" sz="2400" dirty="0"/>
          </a:p>
        </p:txBody>
      </p:sp>
      <p:sp>
        <p:nvSpPr>
          <p:cNvPr id="7" name="TextBox 6"/>
          <p:cNvSpPr txBox="1"/>
          <p:nvPr/>
        </p:nvSpPr>
        <p:spPr>
          <a:xfrm>
            <a:off x="3561731" y="5950803"/>
            <a:ext cx="2000869" cy="830997"/>
          </a:xfrm>
          <a:prstGeom prst="rect">
            <a:avLst/>
          </a:prstGeom>
          <a:noFill/>
        </p:spPr>
        <p:txBody>
          <a:bodyPr wrap="none" rtlCol="0">
            <a:spAutoFit/>
          </a:bodyPr>
          <a:lstStyle/>
          <a:p>
            <a:r>
              <a:rPr lang="en-US" sz="2400" dirty="0" smtClean="0"/>
              <a:t>     Desert </a:t>
            </a:r>
          </a:p>
          <a:p>
            <a:r>
              <a:rPr lang="en-US" sz="2400" dirty="0" smtClean="0"/>
              <a:t>Bighorn Sheep</a:t>
            </a:r>
            <a:endParaRPr lang="en-US" sz="2400" dirty="0"/>
          </a:p>
        </p:txBody>
      </p:sp>
      <p:sp>
        <p:nvSpPr>
          <p:cNvPr id="8" name="TextBox 7"/>
          <p:cNvSpPr txBox="1"/>
          <p:nvPr/>
        </p:nvSpPr>
        <p:spPr>
          <a:xfrm>
            <a:off x="6553200" y="5950803"/>
            <a:ext cx="2000869" cy="830997"/>
          </a:xfrm>
          <a:prstGeom prst="rect">
            <a:avLst/>
          </a:prstGeom>
          <a:noFill/>
        </p:spPr>
        <p:txBody>
          <a:bodyPr wrap="none" rtlCol="0">
            <a:spAutoFit/>
          </a:bodyPr>
          <a:lstStyle/>
          <a:p>
            <a:r>
              <a:rPr lang="en-US" sz="2400" dirty="0" smtClean="0"/>
              <a:t>Sierra Nevada </a:t>
            </a:r>
          </a:p>
          <a:p>
            <a:r>
              <a:rPr lang="en-US" sz="2400" dirty="0" smtClean="0"/>
              <a:t>Bighorn Sheep</a:t>
            </a:r>
            <a:endParaRPr lang="en-US" sz="2400" dirty="0"/>
          </a:p>
        </p:txBody>
      </p:sp>
      <p:pic>
        <p:nvPicPr>
          <p:cNvPr id="9" name="Picture 8" descr="desert bighorn.jpg"/>
          <p:cNvPicPr>
            <a:picLocks noChangeAspect="1"/>
          </p:cNvPicPr>
          <p:nvPr/>
        </p:nvPicPr>
        <p:blipFill>
          <a:blip r:embed="rId3" cstate="print"/>
          <a:srcRect l="25209" t="-591" r="31748" b="2147"/>
          <a:stretch>
            <a:fillRect/>
          </a:stretch>
        </p:blipFill>
        <p:spPr>
          <a:xfrm flipH="1">
            <a:off x="2971800" y="1352550"/>
            <a:ext cx="3048000" cy="4648200"/>
          </a:xfrm>
          <a:prstGeom prst="rect">
            <a:avLst/>
          </a:prstGeom>
        </p:spPr>
      </p:pic>
      <p:pic>
        <p:nvPicPr>
          <p:cNvPr id="19" name="Picture 18" descr="rocky mountain sheep in Canada.jpg"/>
          <p:cNvPicPr>
            <a:picLocks noChangeAspect="1"/>
          </p:cNvPicPr>
          <p:nvPr/>
        </p:nvPicPr>
        <p:blipFill>
          <a:blip r:embed="rId4" cstate="print"/>
          <a:srcRect l="24122" t="30735" r="47021" b="35286"/>
          <a:stretch>
            <a:fillRect/>
          </a:stretch>
        </p:blipFill>
        <p:spPr>
          <a:xfrm>
            <a:off x="76200" y="1371600"/>
            <a:ext cx="2768730" cy="4640580"/>
          </a:xfrm>
          <a:prstGeom prst="rect">
            <a:avLst/>
          </a:prstGeom>
        </p:spPr>
      </p:pic>
      <p:pic>
        <p:nvPicPr>
          <p:cNvPr id="10" name="Picture 9" descr="IMG_0037.JPG"/>
          <p:cNvPicPr>
            <a:picLocks noChangeAspect="1"/>
          </p:cNvPicPr>
          <p:nvPr/>
        </p:nvPicPr>
        <p:blipFill>
          <a:blip r:embed="rId5" cstate="print"/>
          <a:srcRect l="38333" t="4465" r="25833" b="8392"/>
          <a:stretch>
            <a:fillRect/>
          </a:stretch>
        </p:blipFill>
        <p:spPr>
          <a:xfrm>
            <a:off x="6172200" y="1371600"/>
            <a:ext cx="2867025" cy="4648200"/>
          </a:xfrm>
          <a:prstGeom prst="rect">
            <a:avLst/>
          </a:prstGeom>
        </p:spPr>
      </p:pic>
      <p:sp>
        <p:nvSpPr>
          <p:cNvPr id="11" name="TextBox 10"/>
          <p:cNvSpPr txBox="1"/>
          <p:nvPr/>
        </p:nvSpPr>
        <p:spPr>
          <a:xfrm>
            <a:off x="2157366" y="106180"/>
            <a:ext cx="4936159" cy="584775"/>
          </a:xfrm>
          <a:prstGeom prst="rect">
            <a:avLst/>
          </a:prstGeom>
          <a:noFill/>
        </p:spPr>
        <p:txBody>
          <a:bodyPr wrap="none" rtlCol="0">
            <a:spAutoFit/>
          </a:bodyPr>
          <a:lstStyle/>
          <a:p>
            <a:r>
              <a:rPr lang="en-US" sz="3200" b="1" dirty="0" smtClean="0"/>
              <a:t>More About Bighorn Sheep</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28600" y="914400"/>
            <a:ext cx="8686800" cy="5715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3478978" y="152400"/>
            <a:ext cx="2159822" cy="769441"/>
          </a:xfrm>
          <a:prstGeom prst="rect">
            <a:avLst/>
          </a:prstGeom>
          <a:noFill/>
        </p:spPr>
        <p:txBody>
          <a:bodyPr wrap="none" rtlCol="0">
            <a:spAutoFit/>
          </a:bodyPr>
          <a:lstStyle/>
          <a:p>
            <a:r>
              <a:rPr lang="en-US" sz="4400" b="1" dirty="0" smtClean="0"/>
              <a:t>The Past</a:t>
            </a:r>
            <a:endParaRPr lang="en-US" sz="4400" b="1" dirty="0"/>
          </a:p>
        </p:txBody>
      </p:sp>
      <p:sp>
        <p:nvSpPr>
          <p:cNvPr id="6" name="TextBox 5"/>
          <p:cNvSpPr txBox="1"/>
          <p:nvPr/>
        </p:nvSpPr>
        <p:spPr>
          <a:xfrm>
            <a:off x="228600" y="914400"/>
            <a:ext cx="8915400" cy="461665"/>
          </a:xfrm>
          <a:prstGeom prst="rect">
            <a:avLst/>
          </a:prstGeom>
          <a:noFill/>
        </p:spPr>
        <p:txBody>
          <a:bodyPr wrap="square" rtlCol="0">
            <a:spAutoFit/>
          </a:bodyPr>
          <a:lstStyle/>
          <a:p>
            <a:r>
              <a:rPr lang="en-US" sz="2400" b="1" dirty="0" smtClean="0">
                <a:solidFill>
                  <a:schemeClr val="bg1"/>
                </a:solidFill>
              </a:rPr>
              <a:t>Wild sheep in North America are descended from Asian snow sheep</a:t>
            </a:r>
          </a:p>
        </p:txBody>
      </p:sp>
      <p:sp>
        <p:nvSpPr>
          <p:cNvPr id="21" name="TextBox 20"/>
          <p:cNvSpPr txBox="1"/>
          <p:nvPr/>
        </p:nvSpPr>
        <p:spPr>
          <a:xfrm>
            <a:off x="228600" y="1295400"/>
            <a:ext cx="8915400" cy="461665"/>
          </a:xfrm>
          <a:prstGeom prst="rect">
            <a:avLst/>
          </a:prstGeom>
          <a:noFill/>
        </p:spPr>
        <p:txBody>
          <a:bodyPr wrap="square" rtlCol="0">
            <a:spAutoFit/>
          </a:bodyPr>
          <a:lstStyle/>
          <a:p>
            <a:r>
              <a:rPr lang="en-US" sz="2400" b="1" dirty="0" smtClean="0">
                <a:solidFill>
                  <a:schemeClr val="bg1"/>
                </a:solidFill>
              </a:rPr>
              <a:t>which crossed over the Bering Land Bridge about </a:t>
            </a:r>
            <a:r>
              <a:rPr lang="en-US" sz="2400" b="1" dirty="0" smtClean="0">
                <a:solidFill>
                  <a:srgbClr val="FF0000"/>
                </a:solidFill>
              </a:rPr>
              <a:t>750,000 years ago</a:t>
            </a:r>
          </a:p>
        </p:txBody>
      </p:sp>
      <p:pic>
        <p:nvPicPr>
          <p:cNvPr id="1026" name="Picture 2"/>
          <p:cNvPicPr>
            <a:picLocks noChangeAspect="1" noChangeArrowheads="1"/>
          </p:cNvPicPr>
          <p:nvPr/>
        </p:nvPicPr>
        <p:blipFill>
          <a:blip r:embed="rId3" cstate="print"/>
          <a:srcRect/>
          <a:stretch>
            <a:fillRect/>
          </a:stretch>
        </p:blipFill>
        <p:spPr bwMode="auto">
          <a:xfrm>
            <a:off x="1136075" y="1919968"/>
            <a:ext cx="6858000" cy="4665889"/>
          </a:xfrm>
          <a:prstGeom prst="rect">
            <a:avLst/>
          </a:prstGeom>
          <a:noFill/>
          <a:ln w="9525">
            <a:noFill/>
            <a:miter lim="800000"/>
            <a:headEnd/>
            <a:tailEnd/>
          </a:ln>
        </p:spPr>
      </p:pic>
      <p:sp>
        <p:nvSpPr>
          <p:cNvPr id="7" name="TextBox 6"/>
          <p:cNvSpPr txBox="1"/>
          <p:nvPr/>
        </p:nvSpPr>
        <p:spPr>
          <a:xfrm>
            <a:off x="5105400" y="6367790"/>
            <a:ext cx="3505200" cy="261610"/>
          </a:xfrm>
          <a:prstGeom prst="rect">
            <a:avLst/>
          </a:prstGeom>
          <a:noFill/>
        </p:spPr>
        <p:txBody>
          <a:bodyPr wrap="square" rtlCol="0">
            <a:spAutoFit/>
          </a:bodyPr>
          <a:lstStyle/>
          <a:p>
            <a:r>
              <a:rPr lang="en-US" sz="1100" dirty="0" smtClean="0"/>
              <a:t>Bering Land Bridge Image  by Creative Commons</a:t>
            </a:r>
          </a:p>
        </p:txBody>
      </p:sp>
      <p:sp>
        <p:nvSpPr>
          <p:cNvPr id="9" name="TextBox 8"/>
          <p:cNvSpPr txBox="1"/>
          <p:nvPr/>
        </p:nvSpPr>
        <p:spPr>
          <a:xfrm>
            <a:off x="1676400" y="2895600"/>
            <a:ext cx="1063112" cy="461665"/>
          </a:xfrm>
          <a:prstGeom prst="rect">
            <a:avLst/>
          </a:prstGeom>
          <a:noFill/>
        </p:spPr>
        <p:txBody>
          <a:bodyPr wrap="none" rtlCol="0">
            <a:spAutoFit/>
          </a:bodyPr>
          <a:lstStyle/>
          <a:p>
            <a:r>
              <a:rPr lang="en-US" sz="2400" b="1" dirty="0" smtClean="0">
                <a:solidFill>
                  <a:schemeClr val="bg1"/>
                </a:solidFill>
              </a:rPr>
              <a:t>Siberia</a:t>
            </a:r>
            <a:endParaRPr lang="en-US" sz="2400" b="1" dirty="0">
              <a:solidFill>
                <a:schemeClr val="bg1"/>
              </a:solidFill>
            </a:endParaRPr>
          </a:p>
        </p:txBody>
      </p:sp>
      <p:sp>
        <p:nvSpPr>
          <p:cNvPr id="10" name="TextBox 9"/>
          <p:cNvSpPr txBox="1"/>
          <p:nvPr/>
        </p:nvSpPr>
        <p:spPr>
          <a:xfrm>
            <a:off x="6449949" y="3733800"/>
            <a:ext cx="1017651" cy="461665"/>
          </a:xfrm>
          <a:prstGeom prst="rect">
            <a:avLst/>
          </a:prstGeom>
          <a:noFill/>
        </p:spPr>
        <p:txBody>
          <a:bodyPr wrap="none" rtlCol="0">
            <a:spAutoFit/>
          </a:bodyPr>
          <a:lstStyle/>
          <a:p>
            <a:r>
              <a:rPr lang="en-US" sz="2400" b="1" dirty="0" smtClean="0">
                <a:solidFill>
                  <a:schemeClr val="bg1"/>
                </a:solidFill>
              </a:rPr>
              <a:t>Alaska</a:t>
            </a:r>
            <a:endParaRPr lang="en-US" sz="2400" b="1" dirty="0">
              <a:solidFill>
                <a:schemeClr val="bg1"/>
              </a:solidFill>
            </a:endParaRPr>
          </a:p>
        </p:txBody>
      </p:sp>
      <p:pic>
        <p:nvPicPr>
          <p:cNvPr id="12" name="Picture 11" descr="shutterstock_128806804.jpg"/>
          <p:cNvPicPr>
            <a:picLocks noChangeAspect="1"/>
          </p:cNvPicPr>
          <p:nvPr/>
        </p:nvPicPr>
        <p:blipFill>
          <a:blip r:embed="rId4" cstate="print">
            <a:clrChange>
              <a:clrFrom>
                <a:srgbClr val="FFFFFF"/>
              </a:clrFrom>
              <a:clrTo>
                <a:srgbClr val="FFFFFF">
                  <a:alpha val="0"/>
                </a:srgbClr>
              </a:clrTo>
            </a:clrChange>
            <a:duotone>
              <a:prstClr val="black"/>
              <a:srgbClr val="D9C3A5">
                <a:tint val="50000"/>
                <a:satMod val="180000"/>
              </a:srgbClr>
            </a:duotone>
          </a:blip>
          <a:stretch>
            <a:fillRect/>
          </a:stretch>
        </p:blipFill>
        <p:spPr>
          <a:xfrm rot="21252233">
            <a:off x="2852963" y="2937170"/>
            <a:ext cx="859121" cy="708179"/>
          </a:xfrm>
          <a:prstGeom prst="rect">
            <a:avLst/>
          </a:prstGeom>
        </p:spPr>
      </p:pic>
      <p:sp>
        <p:nvSpPr>
          <p:cNvPr id="17" name="TextBox 16"/>
          <p:cNvSpPr txBox="1"/>
          <p:nvPr/>
        </p:nvSpPr>
        <p:spPr>
          <a:xfrm>
            <a:off x="3745176" y="3881735"/>
            <a:ext cx="2579424" cy="461665"/>
          </a:xfrm>
          <a:prstGeom prst="rect">
            <a:avLst/>
          </a:prstGeom>
          <a:noFill/>
        </p:spPr>
        <p:txBody>
          <a:bodyPr wrap="none" rtlCol="0">
            <a:spAutoFit/>
            <a:scene3d>
              <a:camera prst="isometricLeftDown"/>
              <a:lightRig rig="threePt" dir="t"/>
            </a:scene3d>
          </a:bodyPr>
          <a:lstStyle/>
          <a:p>
            <a:r>
              <a:rPr lang="en-US" sz="2400" b="1" dirty="0" smtClean="0">
                <a:solidFill>
                  <a:schemeClr val="bg1"/>
                </a:solidFill>
              </a:rPr>
              <a:t>Bering Land Bridge</a:t>
            </a:r>
            <a:endParaRPr lang="en-US" sz="24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7.5E-6 -1.48148E-6 C 0.00956 -0.00069 0.01893 -0.00069 0.02848 -0.00185 C 0.03369 -0.00254 0.03681 -0.00903 0.04133 -0.01157 C 0.0481 -0.01551 0.05591 -0.01759 0.06285 -0.02106 C 0.0731 -0.01852 0.08299 -0.01643 0.09289 -0.01157 C 0.09879 -0.00856 0.10209 -0.00555 0.10851 -0.00393 C 0.11528 0.00556 0.1066 -0.00532 0.11563 0.00185 C 0.11997 0.00533 0.12188 0.00926 0.12709 0.01135 C 0.13473 0.02199 0.14167 0.0213 0.15278 0.02292 C 0.16719 0.02153 0.17431 0.01991 0.18716 0.01713 C 0.19792 0.01204 0.20869 0.00695 0.21997 0.00371 C 0.23265 0.0051 0.24133 0.00648 0.25278 0.01135 C 0.25799 0.01597 0.26407 0.02014 0.26997 0.02292 C 0.27431 0.02847 0.27987 0.03357 0.2856 0.03611 C 0.28664 0.0375 0.28733 0.03912 0.28855 0.04005 C 0.29115 0.0419 0.29706 0.04375 0.29706 0.04375 C 0.29914 0.04653 0.30035 0.0507 0.30278 0.05324 C 0.304 0.0544 0.30574 0.0544 0.30712 0.0551 C 0.32188 0.06343 0.30522 0.05463 0.31702 0.06273 C 0.32101 0.06551 0.32987 0.06852 0.32987 0.06852 C 0.3356 0.06667 0.3382 0.06366 0.34289 0.06088 C 0.3606 0.0507 0.40799 0.0551 0.41858 0.0551 " pathEditMode="relative" ptsTypes="fffffffffffffffffffffA">
                                      <p:cBhvr>
                                        <p:cTn id="26" dur="2000" fill="hold"/>
                                        <p:tgtEl>
                                          <p:spTgt spid="1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P spid="7" grpId="0"/>
      <p:bldP spid="9" grpId="0"/>
      <p:bldP spid="10"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52400" y="2152471"/>
            <a:ext cx="4953000" cy="1200329"/>
          </a:xfrm>
          <a:prstGeom prst="rect">
            <a:avLst/>
          </a:prstGeom>
          <a:noFill/>
        </p:spPr>
        <p:txBody>
          <a:bodyPr wrap="square" rtlCol="0">
            <a:spAutoFit/>
          </a:bodyPr>
          <a:lstStyle/>
          <a:p>
            <a:r>
              <a:rPr lang="en-US" sz="2400" dirty="0" smtClean="0"/>
              <a:t>They live only in </a:t>
            </a:r>
          </a:p>
          <a:p>
            <a:r>
              <a:rPr lang="en-US" sz="2400" dirty="0" smtClean="0"/>
              <a:t>California’s high Sierra </a:t>
            </a:r>
          </a:p>
          <a:p>
            <a:r>
              <a:rPr lang="en-US" sz="2400" dirty="0" smtClean="0"/>
              <a:t>Nevada Mountains</a:t>
            </a:r>
            <a:endParaRPr lang="en-US" sz="2400" dirty="0"/>
          </a:p>
        </p:txBody>
      </p:sp>
      <p:sp>
        <p:nvSpPr>
          <p:cNvPr id="8" name="TextBox 7"/>
          <p:cNvSpPr txBox="1"/>
          <p:nvPr/>
        </p:nvSpPr>
        <p:spPr>
          <a:xfrm>
            <a:off x="152400" y="3657600"/>
            <a:ext cx="3005053" cy="1200329"/>
          </a:xfrm>
          <a:prstGeom prst="rect">
            <a:avLst/>
          </a:prstGeom>
          <a:noFill/>
        </p:spPr>
        <p:txBody>
          <a:bodyPr wrap="none" rtlCol="0">
            <a:spAutoFit/>
          </a:bodyPr>
          <a:lstStyle/>
          <a:p>
            <a:r>
              <a:rPr lang="en-US" sz="2400" dirty="0" smtClean="0"/>
              <a:t>Some folks mistakenly </a:t>
            </a:r>
          </a:p>
          <a:p>
            <a:r>
              <a:rPr lang="en-US" sz="2400" dirty="0" smtClean="0"/>
              <a:t>call them California </a:t>
            </a:r>
          </a:p>
          <a:p>
            <a:r>
              <a:rPr lang="en-US" sz="2400" dirty="0" smtClean="0"/>
              <a:t>bighorn sheep</a:t>
            </a:r>
          </a:p>
        </p:txBody>
      </p:sp>
      <p:pic>
        <p:nvPicPr>
          <p:cNvPr id="13" name="Picture 12" descr="IMG_0037.JPG"/>
          <p:cNvPicPr>
            <a:picLocks noChangeAspect="1"/>
          </p:cNvPicPr>
          <p:nvPr/>
        </p:nvPicPr>
        <p:blipFill>
          <a:blip r:embed="rId3" cstate="print"/>
          <a:srcRect l="4047" t="179" r="25833" b="-179"/>
          <a:stretch>
            <a:fillRect/>
          </a:stretch>
        </p:blipFill>
        <p:spPr>
          <a:xfrm>
            <a:off x="3429000" y="1143000"/>
            <a:ext cx="5610225" cy="5334000"/>
          </a:xfrm>
          <a:prstGeom prst="rect">
            <a:avLst/>
          </a:prstGeom>
        </p:spPr>
      </p:pic>
      <p:sp>
        <p:nvSpPr>
          <p:cNvPr id="14" name="TextBox 13"/>
          <p:cNvSpPr txBox="1"/>
          <p:nvPr/>
        </p:nvSpPr>
        <p:spPr>
          <a:xfrm>
            <a:off x="152400" y="1219200"/>
            <a:ext cx="2819400" cy="830997"/>
          </a:xfrm>
          <a:prstGeom prst="rect">
            <a:avLst/>
          </a:prstGeom>
          <a:noFill/>
        </p:spPr>
        <p:txBody>
          <a:bodyPr wrap="square" rtlCol="0">
            <a:spAutoFit/>
          </a:bodyPr>
          <a:lstStyle/>
          <a:p>
            <a:r>
              <a:rPr lang="en-US" sz="2400" b="1" dirty="0" smtClean="0">
                <a:effectLst>
                  <a:outerShdw blurRad="38100" dist="38100" dir="2700000" algn="tl">
                    <a:srgbClr val="000000">
                      <a:alpha val="43137"/>
                    </a:srgbClr>
                  </a:outerShdw>
                </a:effectLst>
              </a:rPr>
              <a:t>Sierra Nevada </a:t>
            </a:r>
          </a:p>
          <a:p>
            <a:r>
              <a:rPr lang="en-US" sz="2400" b="1" dirty="0" smtClean="0">
                <a:effectLst>
                  <a:outerShdw blurRad="38100" dist="38100" dir="2700000" algn="tl">
                    <a:srgbClr val="000000">
                      <a:alpha val="43137"/>
                    </a:srgbClr>
                  </a:outerShdw>
                </a:effectLst>
              </a:rPr>
              <a:t>Bighorn Sheep</a:t>
            </a:r>
            <a:endParaRPr lang="en-US" sz="2400" b="1" dirty="0">
              <a:effectLst>
                <a:outerShdw blurRad="38100" dist="38100" dir="2700000" algn="tl">
                  <a:srgbClr val="000000">
                    <a:alpha val="43137"/>
                  </a:srgbClr>
                </a:outerShdw>
              </a:effectLst>
            </a:endParaRPr>
          </a:p>
        </p:txBody>
      </p:sp>
      <p:sp>
        <p:nvSpPr>
          <p:cNvPr id="12" name="TextBox 11"/>
          <p:cNvSpPr txBox="1"/>
          <p:nvPr/>
        </p:nvSpPr>
        <p:spPr>
          <a:xfrm>
            <a:off x="7959440" y="6248400"/>
            <a:ext cx="1056700" cy="261610"/>
          </a:xfrm>
          <a:prstGeom prst="rect">
            <a:avLst/>
          </a:prstGeom>
          <a:noFill/>
        </p:spPr>
        <p:txBody>
          <a:bodyPr wrap="none" rtlCol="0">
            <a:spAutoFit/>
          </a:bodyPr>
          <a:lstStyle/>
          <a:p>
            <a:r>
              <a:rPr lang="en-US" sz="1100" dirty="0" smtClean="0">
                <a:solidFill>
                  <a:schemeClr val="bg1"/>
                </a:solidFill>
              </a:rPr>
              <a:t>Photo:  CA DFG</a:t>
            </a:r>
            <a:endParaRPr lang="en-US" sz="1100" dirty="0">
              <a:solidFill>
                <a:schemeClr val="bg1"/>
              </a:solidFill>
            </a:endParaRPr>
          </a:p>
        </p:txBody>
      </p:sp>
      <p:sp>
        <p:nvSpPr>
          <p:cNvPr id="16" name="Rounded Rectangle 15"/>
          <p:cNvSpPr/>
          <p:nvPr/>
        </p:nvSpPr>
        <p:spPr>
          <a:xfrm>
            <a:off x="1295400" y="4876800"/>
            <a:ext cx="4343400" cy="1697180"/>
          </a:xfrm>
          <a:prstGeom prst="roundRec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bg1"/>
                </a:solidFill>
              </a:rPr>
              <a:t>In 1999, the Sierra Nevada bighorn sheep was federally listed as endangered  </a:t>
            </a:r>
          </a:p>
          <a:p>
            <a:endParaRPr lang="en-US" b="1" dirty="0" smtClean="0">
              <a:solidFill>
                <a:schemeClr val="bg1"/>
              </a:solidFill>
            </a:endParaRPr>
          </a:p>
          <a:p>
            <a:r>
              <a:rPr lang="en-US" b="1" dirty="0" smtClean="0">
                <a:solidFill>
                  <a:schemeClr val="bg1"/>
                </a:solidFill>
              </a:rPr>
              <a:t>Only about 400 Sierra Nevada bighorn sheep currently exist</a:t>
            </a:r>
            <a:endParaRPr lang="en-US" b="1" dirty="0">
              <a:solidFill>
                <a:schemeClr val="bg1"/>
              </a:solidFill>
            </a:endParaRPr>
          </a:p>
        </p:txBody>
      </p:sp>
      <p:sp>
        <p:nvSpPr>
          <p:cNvPr id="9" name="TextBox 8"/>
          <p:cNvSpPr txBox="1"/>
          <p:nvPr/>
        </p:nvSpPr>
        <p:spPr>
          <a:xfrm>
            <a:off x="2157366" y="106180"/>
            <a:ext cx="4936159" cy="584775"/>
          </a:xfrm>
          <a:prstGeom prst="rect">
            <a:avLst/>
          </a:prstGeom>
          <a:noFill/>
        </p:spPr>
        <p:txBody>
          <a:bodyPr wrap="none" rtlCol="0">
            <a:spAutoFit/>
          </a:bodyPr>
          <a:lstStyle/>
          <a:p>
            <a:r>
              <a:rPr lang="en-US" sz="3200" b="1" dirty="0" smtClean="0"/>
              <a:t>More About Bighorn Sheep</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sert bighorn.jpg"/>
          <p:cNvPicPr>
            <a:picLocks noChangeAspect="1"/>
          </p:cNvPicPr>
          <p:nvPr/>
        </p:nvPicPr>
        <p:blipFill>
          <a:blip r:embed="rId3" cstate="print"/>
          <a:srcRect l="16071" t="-309" r="20650"/>
          <a:stretch>
            <a:fillRect/>
          </a:stretch>
        </p:blipFill>
        <p:spPr>
          <a:xfrm>
            <a:off x="90055" y="838200"/>
            <a:ext cx="5548745" cy="5864851"/>
          </a:xfrm>
          <a:prstGeom prst="rect">
            <a:avLst/>
          </a:prstGeom>
        </p:spPr>
      </p:pic>
      <p:sp>
        <p:nvSpPr>
          <p:cNvPr id="7" name="TextBox 6"/>
          <p:cNvSpPr txBox="1"/>
          <p:nvPr/>
        </p:nvSpPr>
        <p:spPr>
          <a:xfrm>
            <a:off x="5638800" y="2133600"/>
            <a:ext cx="3358035" cy="2308324"/>
          </a:xfrm>
          <a:prstGeom prst="rect">
            <a:avLst/>
          </a:prstGeom>
          <a:noFill/>
        </p:spPr>
        <p:txBody>
          <a:bodyPr wrap="none" rtlCol="0">
            <a:spAutoFit/>
          </a:bodyPr>
          <a:lstStyle/>
          <a:p>
            <a:r>
              <a:rPr lang="en-US" sz="2400" dirty="0" smtClean="0"/>
              <a:t>They live in arid canyon </a:t>
            </a:r>
          </a:p>
          <a:p>
            <a:r>
              <a:rPr lang="en-US" sz="2400" dirty="0" smtClean="0"/>
              <a:t>lands and mountains of </a:t>
            </a:r>
          </a:p>
          <a:p>
            <a:r>
              <a:rPr lang="en-US" sz="2400" dirty="0" smtClean="0"/>
              <a:t>the southwest in Arizona,</a:t>
            </a:r>
          </a:p>
          <a:p>
            <a:r>
              <a:rPr lang="en-US" sz="2400" dirty="0" smtClean="0"/>
              <a:t>New Mexico, Colorado, </a:t>
            </a:r>
          </a:p>
          <a:p>
            <a:r>
              <a:rPr lang="en-US" sz="2400" dirty="0" smtClean="0"/>
              <a:t>Nevada, California, Utah </a:t>
            </a:r>
          </a:p>
          <a:p>
            <a:r>
              <a:rPr lang="en-US" sz="2400" dirty="0" smtClean="0"/>
              <a:t>and Texas</a:t>
            </a:r>
            <a:endParaRPr lang="en-US" sz="2400" dirty="0"/>
          </a:p>
        </p:txBody>
      </p:sp>
      <p:sp>
        <p:nvSpPr>
          <p:cNvPr id="8" name="TextBox 7"/>
          <p:cNvSpPr txBox="1"/>
          <p:nvPr/>
        </p:nvSpPr>
        <p:spPr>
          <a:xfrm>
            <a:off x="5638800" y="4648200"/>
            <a:ext cx="3349058" cy="1938992"/>
          </a:xfrm>
          <a:prstGeom prst="rect">
            <a:avLst/>
          </a:prstGeom>
          <a:noFill/>
        </p:spPr>
        <p:txBody>
          <a:bodyPr wrap="none" rtlCol="0">
            <a:spAutoFit/>
          </a:bodyPr>
          <a:lstStyle/>
          <a:p>
            <a:r>
              <a:rPr lang="en-US" sz="2400" dirty="0" smtClean="0"/>
              <a:t>Water can be limiting, so </a:t>
            </a:r>
          </a:p>
          <a:p>
            <a:r>
              <a:rPr lang="en-US" sz="2400" dirty="0" smtClean="0"/>
              <a:t>managers sometimes </a:t>
            </a:r>
          </a:p>
          <a:p>
            <a:r>
              <a:rPr lang="en-US" sz="2400" dirty="0" smtClean="0"/>
              <a:t>provide water guzzlers </a:t>
            </a:r>
          </a:p>
          <a:p>
            <a:r>
              <a:rPr lang="en-US" sz="2400" dirty="0" smtClean="0"/>
              <a:t>(artificial water sources) </a:t>
            </a:r>
          </a:p>
          <a:p>
            <a:r>
              <a:rPr lang="en-US" sz="2400" dirty="0" smtClean="0"/>
              <a:t>for desert bighorn sheep</a:t>
            </a:r>
            <a:endParaRPr lang="en-US" sz="2400" dirty="0"/>
          </a:p>
        </p:txBody>
      </p:sp>
      <p:sp>
        <p:nvSpPr>
          <p:cNvPr id="9" name="TextBox 8"/>
          <p:cNvSpPr txBox="1"/>
          <p:nvPr/>
        </p:nvSpPr>
        <p:spPr>
          <a:xfrm>
            <a:off x="5638800" y="1226403"/>
            <a:ext cx="2953053"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Desert Bighorn Sheep</a:t>
            </a:r>
            <a:endParaRPr lang="en-US" sz="2400" b="1" dirty="0">
              <a:effectLst>
                <a:outerShdw blurRad="38100" dist="38100" dir="2700000" algn="tl">
                  <a:srgbClr val="000000">
                    <a:alpha val="43137"/>
                  </a:srgbClr>
                </a:outerShdw>
              </a:effectLst>
            </a:endParaRPr>
          </a:p>
        </p:txBody>
      </p:sp>
      <p:sp>
        <p:nvSpPr>
          <p:cNvPr id="12" name="Rounded Rectangle 11"/>
          <p:cNvSpPr/>
          <p:nvPr/>
        </p:nvSpPr>
        <p:spPr>
          <a:xfrm>
            <a:off x="311725" y="5098475"/>
            <a:ext cx="5105400" cy="1524000"/>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bg1"/>
                </a:solidFill>
              </a:rPr>
              <a:t>Cool fact:  desert bighorn sheep have become well adapted to living in the desert heat and cold</a:t>
            </a:r>
          </a:p>
          <a:p>
            <a:endParaRPr lang="en-US" b="1" dirty="0" smtClean="0">
              <a:solidFill>
                <a:schemeClr val="bg1"/>
              </a:solidFill>
            </a:endParaRPr>
          </a:p>
          <a:p>
            <a:r>
              <a:rPr lang="en-US" b="1" dirty="0" smtClean="0">
                <a:solidFill>
                  <a:schemeClr val="bg1"/>
                </a:solidFill>
              </a:rPr>
              <a:t>Unlike most mammals, their body temperature can safely fluctuate several degrees!</a:t>
            </a:r>
            <a:endParaRPr lang="en-US" b="1" dirty="0">
              <a:solidFill>
                <a:schemeClr val="bg1"/>
              </a:solidFill>
            </a:endParaRPr>
          </a:p>
        </p:txBody>
      </p:sp>
      <p:sp>
        <p:nvSpPr>
          <p:cNvPr id="11" name="TextBox 10"/>
          <p:cNvSpPr txBox="1"/>
          <p:nvPr/>
        </p:nvSpPr>
        <p:spPr>
          <a:xfrm>
            <a:off x="2157366" y="106180"/>
            <a:ext cx="4936159" cy="584775"/>
          </a:xfrm>
          <a:prstGeom prst="rect">
            <a:avLst/>
          </a:prstGeom>
          <a:noFill/>
        </p:spPr>
        <p:txBody>
          <a:bodyPr wrap="none" rtlCol="0">
            <a:spAutoFit/>
          </a:bodyPr>
          <a:lstStyle/>
          <a:p>
            <a:r>
              <a:rPr lang="en-US" sz="3200" b="1" dirty="0" smtClean="0"/>
              <a:t>More About Bighorn Sheep</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708652" y="1143000"/>
            <a:ext cx="2335832" cy="830997"/>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Rocky Mountain </a:t>
            </a:r>
          </a:p>
          <a:p>
            <a:r>
              <a:rPr lang="en-US" sz="2400" b="1" dirty="0" smtClean="0">
                <a:effectLst>
                  <a:outerShdw blurRad="38100" dist="38100" dir="2700000" algn="tl">
                    <a:srgbClr val="000000">
                      <a:alpha val="43137"/>
                    </a:srgbClr>
                  </a:outerShdw>
                </a:effectLst>
              </a:rPr>
              <a:t>Bighorn Sheep</a:t>
            </a:r>
            <a:endParaRPr lang="en-US" sz="2400" b="1" dirty="0">
              <a:effectLst>
                <a:outerShdw blurRad="38100" dist="38100" dir="2700000" algn="tl">
                  <a:srgbClr val="000000">
                    <a:alpha val="43137"/>
                  </a:srgbClr>
                </a:outerShdw>
              </a:effectLst>
            </a:endParaRPr>
          </a:p>
        </p:txBody>
      </p:sp>
      <p:sp>
        <p:nvSpPr>
          <p:cNvPr id="11" name="TextBox 10"/>
          <p:cNvSpPr txBox="1"/>
          <p:nvPr/>
        </p:nvSpPr>
        <p:spPr>
          <a:xfrm>
            <a:off x="5707682" y="4221540"/>
            <a:ext cx="3543149" cy="1569660"/>
          </a:xfrm>
          <a:prstGeom prst="rect">
            <a:avLst/>
          </a:prstGeom>
          <a:noFill/>
        </p:spPr>
        <p:txBody>
          <a:bodyPr wrap="none" rtlCol="0">
            <a:spAutoFit/>
          </a:bodyPr>
          <a:lstStyle/>
          <a:p>
            <a:r>
              <a:rPr lang="en-US" sz="2400" dirty="0" smtClean="0"/>
              <a:t>They live in the high peaks </a:t>
            </a:r>
          </a:p>
          <a:p>
            <a:r>
              <a:rPr lang="en-US" sz="2400" dirty="0" smtClean="0"/>
              <a:t>of the inter-mountain </a:t>
            </a:r>
          </a:p>
          <a:p>
            <a:r>
              <a:rPr lang="en-US" sz="2400" dirty="0" smtClean="0"/>
              <a:t>west, from Canada to </a:t>
            </a:r>
          </a:p>
          <a:p>
            <a:r>
              <a:rPr lang="en-US" sz="2400" dirty="0" smtClean="0"/>
              <a:t>parts of Arizona</a:t>
            </a:r>
            <a:endParaRPr lang="en-US" sz="2400" dirty="0"/>
          </a:p>
        </p:txBody>
      </p:sp>
      <p:pic>
        <p:nvPicPr>
          <p:cNvPr id="8" name="Picture 7" descr="rocky mountain sheep in Canada.jpg"/>
          <p:cNvPicPr>
            <a:picLocks noChangeAspect="1"/>
          </p:cNvPicPr>
          <p:nvPr/>
        </p:nvPicPr>
        <p:blipFill>
          <a:blip r:embed="rId3" cstate="print"/>
          <a:srcRect l="24122" t="26829" r="17902" b="30209"/>
          <a:stretch>
            <a:fillRect/>
          </a:stretch>
        </p:blipFill>
        <p:spPr>
          <a:xfrm>
            <a:off x="76200" y="838200"/>
            <a:ext cx="5562600" cy="5867400"/>
          </a:xfrm>
          <a:prstGeom prst="rect">
            <a:avLst/>
          </a:prstGeom>
        </p:spPr>
      </p:pic>
      <p:sp>
        <p:nvSpPr>
          <p:cNvPr id="7" name="TextBox 6"/>
          <p:cNvSpPr txBox="1"/>
          <p:nvPr/>
        </p:nvSpPr>
        <p:spPr>
          <a:xfrm>
            <a:off x="5715000" y="2316540"/>
            <a:ext cx="3368102" cy="1569660"/>
          </a:xfrm>
          <a:prstGeom prst="rect">
            <a:avLst/>
          </a:prstGeom>
          <a:noFill/>
        </p:spPr>
        <p:txBody>
          <a:bodyPr wrap="none" rtlCol="0">
            <a:spAutoFit/>
          </a:bodyPr>
          <a:lstStyle/>
          <a:p>
            <a:r>
              <a:rPr lang="en-US" sz="2400" dirty="0" smtClean="0"/>
              <a:t>Of the 3 subspecies, </a:t>
            </a:r>
          </a:p>
          <a:p>
            <a:r>
              <a:rPr lang="en-US" sz="2400" dirty="0" smtClean="0"/>
              <a:t>Rocky Mountain bighorns</a:t>
            </a:r>
          </a:p>
          <a:p>
            <a:r>
              <a:rPr lang="en-US" sz="2400" dirty="0" smtClean="0"/>
              <a:t>are the most widely</a:t>
            </a:r>
          </a:p>
          <a:p>
            <a:r>
              <a:rPr lang="en-US" sz="2400" dirty="0" smtClean="0"/>
              <a:t>distributed in the west</a:t>
            </a:r>
          </a:p>
        </p:txBody>
      </p:sp>
      <p:sp>
        <p:nvSpPr>
          <p:cNvPr id="10" name="TextBox 9"/>
          <p:cNvSpPr txBox="1"/>
          <p:nvPr/>
        </p:nvSpPr>
        <p:spPr>
          <a:xfrm>
            <a:off x="2157366" y="106180"/>
            <a:ext cx="4936159" cy="584775"/>
          </a:xfrm>
          <a:prstGeom prst="rect">
            <a:avLst/>
          </a:prstGeom>
          <a:noFill/>
        </p:spPr>
        <p:txBody>
          <a:bodyPr wrap="none" rtlCol="0">
            <a:spAutoFit/>
          </a:bodyPr>
          <a:lstStyle/>
          <a:p>
            <a:r>
              <a:rPr lang="en-US" sz="3200" b="1" dirty="0" smtClean="0"/>
              <a:t>More About Bighorn Sheep</a:t>
            </a:r>
            <a:endParaRPr lang="en-US" sz="3200" b="1" dirty="0"/>
          </a:p>
        </p:txBody>
      </p:sp>
      <p:sp>
        <p:nvSpPr>
          <p:cNvPr id="14" name="Rounded Rectangle 13"/>
          <p:cNvSpPr/>
          <p:nvPr/>
        </p:nvSpPr>
        <p:spPr>
          <a:xfrm>
            <a:off x="110835" y="5562600"/>
            <a:ext cx="5486400" cy="1066800"/>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bg1"/>
                </a:solidFill>
              </a:rPr>
              <a:t>We will focus on Rocky Mountain bighorn sheep for our CASE STUDY ACTIVITY</a:t>
            </a:r>
            <a:endParaRPr lang="en-US" sz="2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3990976" y="1447800"/>
            <a:ext cx="5153024" cy="4833115"/>
            <a:chOff x="3990976" y="1447800"/>
            <a:chExt cx="5153024" cy="4833115"/>
          </a:xfrm>
        </p:grpSpPr>
        <p:pic>
          <p:nvPicPr>
            <p:cNvPr id="13" name="Picture 12" descr="westwide.jpg"/>
            <p:cNvPicPr>
              <a:picLocks noChangeAspect="1"/>
            </p:cNvPicPr>
            <p:nvPr/>
          </p:nvPicPr>
          <p:blipFill>
            <a:blip r:embed="rId3" cstate="print"/>
            <a:srcRect l="1994" t="905" r="20523" b="1809"/>
            <a:stretch>
              <a:fillRect/>
            </a:stretch>
          </p:blipFill>
          <p:spPr>
            <a:xfrm>
              <a:off x="3990976" y="1447800"/>
              <a:ext cx="5078336" cy="4833115"/>
            </a:xfrm>
            <a:prstGeom prst="rect">
              <a:avLst/>
            </a:prstGeom>
          </p:spPr>
        </p:pic>
        <p:sp>
          <p:nvSpPr>
            <p:cNvPr id="15" name="TextBox 14"/>
            <p:cNvSpPr txBox="1"/>
            <p:nvPr/>
          </p:nvSpPr>
          <p:spPr>
            <a:xfrm>
              <a:off x="6477000" y="2057400"/>
              <a:ext cx="865750" cy="307777"/>
            </a:xfrm>
            <a:prstGeom prst="rect">
              <a:avLst/>
            </a:prstGeom>
            <a:noFill/>
          </p:spPr>
          <p:txBody>
            <a:bodyPr wrap="none" rtlCol="0">
              <a:spAutoFit/>
            </a:bodyPr>
            <a:lstStyle/>
            <a:p>
              <a:r>
                <a:rPr lang="en-US" sz="1400" b="1" dirty="0" smtClean="0">
                  <a:solidFill>
                    <a:schemeClr val="bg1"/>
                  </a:solidFill>
                </a:rPr>
                <a:t>Montana</a:t>
              </a:r>
              <a:endParaRPr lang="en-US" sz="1400" b="1" dirty="0">
                <a:solidFill>
                  <a:schemeClr val="bg1"/>
                </a:solidFill>
              </a:endParaRPr>
            </a:p>
          </p:txBody>
        </p:sp>
        <p:sp>
          <p:nvSpPr>
            <p:cNvPr id="16" name="TextBox 15"/>
            <p:cNvSpPr txBox="1"/>
            <p:nvPr/>
          </p:nvSpPr>
          <p:spPr>
            <a:xfrm>
              <a:off x="5715000" y="2743200"/>
              <a:ext cx="609462" cy="307777"/>
            </a:xfrm>
            <a:prstGeom prst="rect">
              <a:avLst/>
            </a:prstGeom>
            <a:noFill/>
          </p:spPr>
          <p:txBody>
            <a:bodyPr wrap="none" rtlCol="0">
              <a:spAutoFit/>
            </a:bodyPr>
            <a:lstStyle/>
            <a:p>
              <a:r>
                <a:rPr lang="en-US" sz="1400" b="1" dirty="0" smtClean="0">
                  <a:solidFill>
                    <a:schemeClr val="bg1"/>
                  </a:solidFill>
                </a:rPr>
                <a:t>Idaho</a:t>
              </a:r>
              <a:endParaRPr lang="en-US" sz="1400" b="1" dirty="0">
                <a:solidFill>
                  <a:schemeClr val="bg1"/>
                </a:solidFill>
              </a:endParaRPr>
            </a:p>
          </p:txBody>
        </p:sp>
        <p:sp>
          <p:nvSpPr>
            <p:cNvPr id="17" name="TextBox 16"/>
            <p:cNvSpPr txBox="1"/>
            <p:nvPr/>
          </p:nvSpPr>
          <p:spPr>
            <a:xfrm>
              <a:off x="4572000" y="1828800"/>
              <a:ext cx="1076000" cy="307777"/>
            </a:xfrm>
            <a:prstGeom prst="rect">
              <a:avLst/>
            </a:prstGeom>
            <a:noFill/>
          </p:spPr>
          <p:txBody>
            <a:bodyPr wrap="none" rtlCol="0">
              <a:spAutoFit/>
            </a:bodyPr>
            <a:lstStyle/>
            <a:p>
              <a:r>
                <a:rPr lang="en-US" sz="1400" b="1" dirty="0" smtClean="0">
                  <a:solidFill>
                    <a:schemeClr val="bg1"/>
                  </a:solidFill>
                </a:rPr>
                <a:t>Washington</a:t>
              </a:r>
              <a:endParaRPr lang="en-US" sz="1400" b="1" dirty="0">
                <a:solidFill>
                  <a:schemeClr val="bg1"/>
                </a:solidFill>
              </a:endParaRPr>
            </a:p>
          </p:txBody>
        </p:sp>
        <p:sp>
          <p:nvSpPr>
            <p:cNvPr id="18" name="TextBox 17"/>
            <p:cNvSpPr txBox="1"/>
            <p:nvPr/>
          </p:nvSpPr>
          <p:spPr>
            <a:xfrm>
              <a:off x="4572000" y="2667000"/>
              <a:ext cx="733983" cy="307777"/>
            </a:xfrm>
            <a:prstGeom prst="rect">
              <a:avLst/>
            </a:prstGeom>
            <a:noFill/>
          </p:spPr>
          <p:txBody>
            <a:bodyPr wrap="none" rtlCol="0">
              <a:spAutoFit/>
            </a:bodyPr>
            <a:lstStyle/>
            <a:p>
              <a:r>
                <a:rPr lang="en-US" sz="1400" b="1" dirty="0" smtClean="0">
                  <a:solidFill>
                    <a:schemeClr val="bg1"/>
                  </a:solidFill>
                </a:rPr>
                <a:t>Oregon</a:t>
              </a:r>
              <a:endParaRPr lang="en-US" sz="1400" b="1" dirty="0">
                <a:solidFill>
                  <a:schemeClr val="bg1"/>
                </a:solidFill>
              </a:endParaRPr>
            </a:p>
          </p:txBody>
        </p:sp>
        <p:sp>
          <p:nvSpPr>
            <p:cNvPr id="19" name="TextBox 18"/>
            <p:cNvSpPr txBox="1"/>
            <p:nvPr/>
          </p:nvSpPr>
          <p:spPr>
            <a:xfrm>
              <a:off x="7220042" y="4114800"/>
              <a:ext cx="857158" cy="307777"/>
            </a:xfrm>
            <a:prstGeom prst="rect">
              <a:avLst/>
            </a:prstGeom>
            <a:noFill/>
          </p:spPr>
          <p:txBody>
            <a:bodyPr wrap="none" rtlCol="0">
              <a:spAutoFit/>
            </a:bodyPr>
            <a:lstStyle/>
            <a:p>
              <a:r>
                <a:rPr lang="en-US" sz="1400" b="1" dirty="0" smtClean="0">
                  <a:solidFill>
                    <a:schemeClr val="bg1"/>
                  </a:solidFill>
                </a:rPr>
                <a:t>Colorado</a:t>
              </a:r>
              <a:endParaRPr lang="en-US" sz="1400" b="1" dirty="0">
                <a:solidFill>
                  <a:schemeClr val="bg1"/>
                </a:solidFill>
              </a:endParaRPr>
            </a:p>
          </p:txBody>
        </p:sp>
        <p:sp>
          <p:nvSpPr>
            <p:cNvPr id="20" name="TextBox 19"/>
            <p:cNvSpPr txBox="1"/>
            <p:nvPr/>
          </p:nvSpPr>
          <p:spPr>
            <a:xfrm>
              <a:off x="6172200" y="4038600"/>
              <a:ext cx="546816" cy="307777"/>
            </a:xfrm>
            <a:prstGeom prst="rect">
              <a:avLst/>
            </a:prstGeom>
            <a:noFill/>
          </p:spPr>
          <p:txBody>
            <a:bodyPr wrap="none" rtlCol="0">
              <a:spAutoFit/>
            </a:bodyPr>
            <a:lstStyle/>
            <a:p>
              <a:r>
                <a:rPr lang="en-US" sz="1400" b="1" dirty="0" smtClean="0">
                  <a:solidFill>
                    <a:schemeClr val="bg1"/>
                  </a:solidFill>
                </a:rPr>
                <a:t>Utah</a:t>
              </a:r>
              <a:endParaRPr lang="en-US" sz="1400" b="1" dirty="0">
                <a:solidFill>
                  <a:schemeClr val="bg1"/>
                </a:solidFill>
              </a:endParaRPr>
            </a:p>
          </p:txBody>
        </p:sp>
        <p:sp>
          <p:nvSpPr>
            <p:cNvPr id="21" name="TextBox 20"/>
            <p:cNvSpPr txBox="1"/>
            <p:nvPr/>
          </p:nvSpPr>
          <p:spPr>
            <a:xfrm>
              <a:off x="4953000" y="4038600"/>
              <a:ext cx="746999" cy="307777"/>
            </a:xfrm>
            <a:prstGeom prst="rect">
              <a:avLst/>
            </a:prstGeom>
            <a:noFill/>
          </p:spPr>
          <p:txBody>
            <a:bodyPr wrap="none" rtlCol="0">
              <a:spAutoFit/>
            </a:bodyPr>
            <a:lstStyle/>
            <a:p>
              <a:r>
                <a:rPr lang="en-US" sz="1400" b="1" dirty="0" smtClean="0">
                  <a:solidFill>
                    <a:schemeClr val="bg1"/>
                  </a:solidFill>
                </a:rPr>
                <a:t>Nevada</a:t>
              </a:r>
              <a:endParaRPr lang="en-US" sz="1400" b="1" dirty="0">
                <a:solidFill>
                  <a:schemeClr val="bg1"/>
                </a:solidFill>
              </a:endParaRPr>
            </a:p>
          </p:txBody>
        </p:sp>
        <p:sp>
          <p:nvSpPr>
            <p:cNvPr id="22" name="TextBox 21"/>
            <p:cNvSpPr txBox="1"/>
            <p:nvPr/>
          </p:nvSpPr>
          <p:spPr>
            <a:xfrm>
              <a:off x="7953033" y="1981200"/>
              <a:ext cx="1190967" cy="307777"/>
            </a:xfrm>
            <a:prstGeom prst="rect">
              <a:avLst/>
            </a:prstGeom>
            <a:noFill/>
          </p:spPr>
          <p:txBody>
            <a:bodyPr wrap="none" rtlCol="0">
              <a:spAutoFit/>
            </a:bodyPr>
            <a:lstStyle/>
            <a:p>
              <a:r>
                <a:rPr lang="en-US" sz="1400" b="1" dirty="0" smtClean="0">
                  <a:solidFill>
                    <a:schemeClr val="bg1"/>
                  </a:solidFill>
                </a:rPr>
                <a:t>North Dakota</a:t>
              </a:r>
              <a:endParaRPr lang="en-US" sz="1400" b="1" dirty="0">
                <a:solidFill>
                  <a:schemeClr val="bg1"/>
                </a:solidFill>
              </a:endParaRPr>
            </a:p>
          </p:txBody>
        </p:sp>
        <p:sp>
          <p:nvSpPr>
            <p:cNvPr id="23" name="TextBox 22"/>
            <p:cNvSpPr txBox="1"/>
            <p:nvPr/>
          </p:nvSpPr>
          <p:spPr>
            <a:xfrm>
              <a:off x="7954635" y="2819400"/>
              <a:ext cx="1189365" cy="307777"/>
            </a:xfrm>
            <a:prstGeom prst="rect">
              <a:avLst/>
            </a:prstGeom>
            <a:noFill/>
          </p:spPr>
          <p:txBody>
            <a:bodyPr wrap="none" rtlCol="0">
              <a:spAutoFit/>
            </a:bodyPr>
            <a:lstStyle/>
            <a:p>
              <a:r>
                <a:rPr lang="en-US" sz="1400" b="1" dirty="0" smtClean="0">
                  <a:solidFill>
                    <a:schemeClr val="bg1"/>
                  </a:solidFill>
                </a:rPr>
                <a:t>South Dakota</a:t>
              </a:r>
              <a:endParaRPr lang="en-US" sz="1400" b="1" dirty="0">
                <a:solidFill>
                  <a:schemeClr val="bg1"/>
                </a:solidFill>
              </a:endParaRPr>
            </a:p>
          </p:txBody>
        </p:sp>
        <p:sp>
          <p:nvSpPr>
            <p:cNvPr id="24" name="TextBox 23"/>
            <p:cNvSpPr txBox="1"/>
            <p:nvPr/>
          </p:nvSpPr>
          <p:spPr>
            <a:xfrm>
              <a:off x="6096000" y="4953000"/>
              <a:ext cx="752257" cy="307777"/>
            </a:xfrm>
            <a:prstGeom prst="rect">
              <a:avLst/>
            </a:prstGeom>
            <a:noFill/>
          </p:spPr>
          <p:txBody>
            <a:bodyPr wrap="none" rtlCol="0">
              <a:spAutoFit/>
            </a:bodyPr>
            <a:lstStyle/>
            <a:p>
              <a:r>
                <a:rPr lang="en-US" sz="1400" b="1" dirty="0" smtClean="0">
                  <a:solidFill>
                    <a:schemeClr val="bg1"/>
                  </a:solidFill>
                </a:rPr>
                <a:t>Arizona</a:t>
              </a:r>
              <a:endParaRPr lang="en-US" sz="1400" b="1" dirty="0">
                <a:solidFill>
                  <a:schemeClr val="bg1"/>
                </a:solidFill>
              </a:endParaRPr>
            </a:p>
          </p:txBody>
        </p:sp>
        <p:sp>
          <p:nvSpPr>
            <p:cNvPr id="27" name="TextBox 26"/>
            <p:cNvSpPr txBox="1"/>
            <p:nvPr/>
          </p:nvSpPr>
          <p:spPr>
            <a:xfrm>
              <a:off x="7010400" y="5181600"/>
              <a:ext cx="1106585" cy="307777"/>
            </a:xfrm>
            <a:prstGeom prst="rect">
              <a:avLst/>
            </a:prstGeom>
            <a:noFill/>
          </p:spPr>
          <p:txBody>
            <a:bodyPr wrap="none" rtlCol="0">
              <a:spAutoFit/>
            </a:bodyPr>
            <a:lstStyle/>
            <a:p>
              <a:r>
                <a:rPr lang="en-US" sz="1400" b="1" dirty="0" smtClean="0">
                  <a:solidFill>
                    <a:schemeClr val="bg1"/>
                  </a:solidFill>
                </a:rPr>
                <a:t>New Mexico</a:t>
              </a:r>
              <a:endParaRPr lang="en-US" sz="1400" b="1" dirty="0">
                <a:solidFill>
                  <a:schemeClr val="bg1"/>
                </a:solidFill>
              </a:endParaRPr>
            </a:p>
          </p:txBody>
        </p:sp>
        <p:sp>
          <p:nvSpPr>
            <p:cNvPr id="28" name="TextBox 27"/>
            <p:cNvSpPr txBox="1"/>
            <p:nvPr/>
          </p:nvSpPr>
          <p:spPr>
            <a:xfrm>
              <a:off x="8077200" y="3449785"/>
              <a:ext cx="882229" cy="307777"/>
            </a:xfrm>
            <a:prstGeom prst="rect">
              <a:avLst/>
            </a:prstGeom>
            <a:noFill/>
          </p:spPr>
          <p:txBody>
            <a:bodyPr wrap="none" rtlCol="0">
              <a:spAutoFit/>
            </a:bodyPr>
            <a:lstStyle/>
            <a:p>
              <a:r>
                <a:rPr lang="en-US" sz="1400" b="1" dirty="0" smtClean="0">
                  <a:solidFill>
                    <a:schemeClr val="bg1"/>
                  </a:solidFill>
                </a:rPr>
                <a:t>Nebraska</a:t>
              </a:r>
              <a:endParaRPr lang="en-US" sz="1400" b="1" dirty="0">
                <a:solidFill>
                  <a:schemeClr val="bg1"/>
                </a:solidFill>
              </a:endParaRPr>
            </a:p>
          </p:txBody>
        </p:sp>
      </p:grpSp>
      <p:sp>
        <p:nvSpPr>
          <p:cNvPr id="10" name="TextBox 9"/>
          <p:cNvSpPr txBox="1"/>
          <p:nvPr/>
        </p:nvSpPr>
        <p:spPr>
          <a:xfrm>
            <a:off x="1489436" y="106180"/>
            <a:ext cx="6206764" cy="584775"/>
          </a:xfrm>
          <a:prstGeom prst="rect">
            <a:avLst/>
          </a:prstGeom>
          <a:noFill/>
        </p:spPr>
        <p:txBody>
          <a:bodyPr wrap="none" rtlCol="0">
            <a:spAutoFit/>
          </a:bodyPr>
          <a:lstStyle/>
          <a:p>
            <a:r>
              <a:rPr lang="en-US" sz="3200" b="1" dirty="0" smtClean="0"/>
              <a:t>Case Study Activity with REAL DATA</a:t>
            </a:r>
            <a:endParaRPr lang="en-US" sz="3200" b="1" dirty="0"/>
          </a:p>
        </p:txBody>
      </p:sp>
      <p:sp>
        <p:nvSpPr>
          <p:cNvPr id="25" name="Rounded Rectangle 24"/>
          <p:cNvSpPr/>
          <p:nvPr/>
        </p:nvSpPr>
        <p:spPr>
          <a:xfrm>
            <a:off x="110835" y="5562600"/>
            <a:ext cx="5486400" cy="1066800"/>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bg1"/>
                </a:solidFill>
              </a:rPr>
              <a:t>We will focus on Rocky Mountain bighorn sheep for our CASE STUDY ACTIVITY</a:t>
            </a:r>
            <a:endParaRPr lang="en-US" sz="2400" dirty="0">
              <a:solidFill>
                <a:schemeClr val="bg1"/>
              </a:solidFill>
            </a:endParaRPr>
          </a:p>
        </p:txBody>
      </p:sp>
      <p:sp>
        <p:nvSpPr>
          <p:cNvPr id="30" name="Bent Arrow 29"/>
          <p:cNvSpPr/>
          <p:nvPr/>
        </p:nvSpPr>
        <p:spPr>
          <a:xfrm>
            <a:off x="1981200" y="3733800"/>
            <a:ext cx="1905000" cy="685800"/>
          </a:xfrm>
          <a:prstGeom prst="ben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Rounded Rectangle 30"/>
          <p:cNvSpPr/>
          <p:nvPr/>
        </p:nvSpPr>
        <p:spPr>
          <a:xfrm>
            <a:off x="228600" y="4419600"/>
            <a:ext cx="3657600" cy="838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smtClean="0"/>
              <a:t>Rocky Mountain bighorn sheep live in the following states</a:t>
            </a:r>
            <a:endParaRPr lang="en-US" sz="2100" dirty="0"/>
          </a:p>
        </p:txBody>
      </p:sp>
      <p:sp>
        <p:nvSpPr>
          <p:cNvPr id="33" name="Rounded Rectangle 32"/>
          <p:cNvSpPr/>
          <p:nvPr/>
        </p:nvSpPr>
        <p:spPr>
          <a:xfrm>
            <a:off x="228600" y="1828800"/>
            <a:ext cx="3581400" cy="1371600"/>
          </a:xfrm>
          <a:prstGeom prst="roundRect">
            <a:avLst/>
          </a:prstGeom>
          <a:solidFill>
            <a:srgbClr val="00743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dirty="0" smtClean="0"/>
              <a:t>For our case study activity, we will focus on Rocky Mountain bighorn sheep herds that occur in Montana</a:t>
            </a:r>
            <a:endParaRPr lang="en-US" sz="2100" dirty="0"/>
          </a:p>
        </p:txBody>
      </p:sp>
      <p:sp>
        <p:nvSpPr>
          <p:cNvPr id="34" name="U-Turn Arrow 33"/>
          <p:cNvSpPr/>
          <p:nvPr/>
        </p:nvSpPr>
        <p:spPr>
          <a:xfrm>
            <a:off x="1863440" y="893615"/>
            <a:ext cx="5299360" cy="935180"/>
          </a:xfrm>
          <a:prstGeom prst="uturnArrow">
            <a:avLst/>
          </a:prstGeom>
          <a:solidFill>
            <a:srgbClr val="00743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Rounded Rectangle 34"/>
          <p:cNvSpPr/>
          <p:nvPr/>
        </p:nvSpPr>
        <p:spPr>
          <a:xfrm>
            <a:off x="5867400" y="1676400"/>
            <a:ext cx="2133600" cy="1295400"/>
          </a:xfrm>
          <a:prstGeom prst="roundRect">
            <a:avLst/>
          </a:prstGeom>
          <a:noFill/>
          <a:ln w="76200">
            <a:solidFill>
              <a:srgbClr val="007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6858000" y="3124200"/>
            <a:ext cx="896143" cy="307777"/>
          </a:xfrm>
          <a:prstGeom prst="rect">
            <a:avLst/>
          </a:prstGeom>
          <a:noFill/>
        </p:spPr>
        <p:txBody>
          <a:bodyPr wrap="none" rtlCol="0">
            <a:spAutoFit/>
          </a:bodyPr>
          <a:lstStyle/>
          <a:p>
            <a:r>
              <a:rPr lang="en-US" sz="1400" b="1" dirty="0" smtClean="0">
                <a:solidFill>
                  <a:schemeClr val="bg1"/>
                </a:solidFill>
              </a:rPr>
              <a:t>Wyoming</a:t>
            </a:r>
            <a:endParaRPr lang="en-US" sz="14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3" grpId="0" animBg="1"/>
      <p:bldP spid="34" grpId="0" animBg="1"/>
      <p:bldP spid="35" grpId="0" animBg="1"/>
      <p:bldP spid="2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89436" y="106180"/>
            <a:ext cx="6206764" cy="584775"/>
          </a:xfrm>
          <a:prstGeom prst="rect">
            <a:avLst/>
          </a:prstGeom>
          <a:noFill/>
        </p:spPr>
        <p:txBody>
          <a:bodyPr wrap="none" rtlCol="0">
            <a:spAutoFit/>
          </a:bodyPr>
          <a:lstStyle/>
          <a:p>
            <a:r>
              <a:rPr lang="en-US" sz="3200" b="1" dirty="0" smtClean="0"/>
              <a:t>Case Study Activity with REAL DATA</a:t>
            </a:r>
            <a:endParaRPr lang="en-US" sz="3200" b="1" dirty="0"/>
          </a:p>
        </p:txBody>
      </p:sp>
      <p:pic>
        <p:nvPicPr>
          <p:cNvPr id="29" name="Picture 3" descr="C:\Documents and Settings\Administrator\My Documents\Bighorn sheep\Conservation Strategy\Final Maps\4712_Distribution.jpg"/>
          <p:cNvPicPr>
            <a:picLocks noChangeAspect="1" noChangeArrowheads="1"/>
          </p:cNvPicPr>
          <p:nvPr/>
        </p:nvPicPr>
        <p:blipFill>
          <a:blip r:embed="rId3" cstate="print">
            <a:clrChange>
              <a:clrFrom>
                <a:srgbClr val="FFFFFF"/>
              </a:clrFrom>
              <a:clrTo>
                <a:srgbClr val="FFFFFF">
                  <a:alpha val="0"/>
                </a:srgbClr>
              </a:clrTo>
            </a:clrChange>
          </a:blip>
          <a:srcRect t="6637" b="8108"/>
          <a:stretch>
            <a:fillRect/>
          </a:stretch>
        </p:blipFill>
        <p:spPr bwMode="auto">
          <a:xfrm>
            <a:off x="927253" y="1981200"/>
            <a:ext cx="8521548" cy="4800600"/>
          </a:xfrm>
          <a:prstGeom prst="rect">
            <a:avLst/>
          </a:prstGeom>
          <a:noFill/>
          <a:ln w="9525">
            <a:noFill/>
            <a:miter lim="800000"/>
            <a:headEnd/>
            <a:tailEnd/>
          </a:ln>
        </p:spPr>
      </p:pic>
      <p:sp>
        <p:nvSpPr>
          <p:cNvPr id="32" name="Oval 31"/>
          <p:cNvSpPr/>
          <p:nvPr/>
        </p:nvSpPr>
        <p:spPr>
          <a:xfrm>
            <a:off x="1752600" y="3276600"/>
            <a:ext cx="464820" cy="4951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1295400" y="681335"/>
            <a:ext cx="6522811" cy="461665"/>
          </a:xfrm>
          <a:prstGeom prst="rect">
            <a:avLst/>
          </a:prstGeom>
          <a:noFill/>
        </p:spPr>
        <p:txBody>
          <a:bodyPr wrap="none" rtlCol="0">
            <a:spAutoFit/>
          </a:bodyPr>
          <a:lstStyle/>
          <a:p>
            <a:r>
              <a:rPr lang="en-US" sz="2400" b="1" dirty="0" smtClean="0"/>
              <a:t>Rocky Mountain Bighorn Sheep herds in Montana</a:t>
            </a:r>
            <a:endParaRPr lang="en-US" sz="2400" b="1" dirty="0"/>
          </a:p>
        </p:txBody>
      </p:sp>
      <p:sp>
        <p:nvSpPr>
          <p:cNvPr id="38" name="Rounded Rectangle 37"/>
          <p:cNvSpPr/>
          <p:nvPr/>
        </p:nvSpPr>
        <p:spPr>
          <a:xfrm>
            <a:off x="152400" y="1295400"/>
            <a:ext cx="3733800" cy="762000"/>
          </a:xfrm>
          <a:prstGeom prst="round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In Montana, there are 45 herds of Rocky Mountain bighorn sheep</a:t>
            </a:r>
            <a:endParaRPr lang="en-US" dirty="0">
              <a:solidFill>
                <a:schemeClr val="tx1"/>
              </a:solidFill>
            </a:endParaRPr>
          </a:p>
        </p:txBody>
      </p:sp>
      <p:sp>
        <p:nvSpPr>
          <p:cNvPr id="39" name="Rounded Rectangle 38"/>
          <p:cNvSpPr/>
          <p:nvPr/>
        </p:nvSpPr>
        <p:spPr>
          <a:xfrm>
            <a:off x="4267200" y="1433945"/>
            <a:ext cx="4038600" cy="554180"/>
          </a:xfrm>
          <a:prstGeom prst="roundRect">
            <a:avLst/>
          </a:prstGeom>
          <a:solidFill>
            <a:srgbClr val="0074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Herds are shown in GREEN on this map</a:t>
            </a:r>
            <a:endParaRPr lang="en-US" dirty="0"/>
          </a:p>
        </p:txBody>
      </p:sp>
      <p:sp>
        <p:nvSpPr>
          <p:cNvPr id="40" name="Rounded Rectangle 39"/>
          <p:cNvSpPr/>
          <p:nvPr/>
        </p:nvSpPr>
        <p:spPr>
          <a:xfrm>
            <a:off x="6026725" y="2514600"/>
            <a:ext cx="3048000" cy="685800"/>
          </a:xfrm>
          <a:prstGeom prst="round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For our case study activity, we will focus on these 6 herds</a:t>
            </a:r>
            <a:endParaRPr lang="en-US" dirty="0"/>
          </a:p>
        </p:txBody>
      </p:sp>
      <p:sp>
        <p:nvSpPr>
          <p:cNvPr id="41" name="Oval 40"/>
          <p:cNvSpPr/>
          <p:nvPr/>
        </p:nvSpPr>
        <p:spPr>
          <a:xfrm>
            <a:off x="5250870" y="3186545"/>
            <a:ext cx="769620" cy="7237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2895600" y="4738255"/>
            <a:ext cx="541020" cy="45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3020289" y="5257800"/>
            <a:ext cx="748145" cy="45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3733800" y="4648200"/>
            <a:ext cx="541020" cy="45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3020290" y="2951020"/>
            <a:ext cx="769620" cy="1143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89436" y="106180"/>
            <a:ext cx="6206764" cy="584775"/>
          </a:xfrm>
          <a:prstGeom prst="rect">
            <a:avLst/>
          </a:prstGeom>
          <a:noFill/>
        </p:spPr>
        <p:txBody>
          <a:bodyPr wrap="none" rtlCol="0">
            <a:spAutoFit/>
          </a:bodyPr>
          <a:lstStyle/>
          <a:p>
            <a:r>
              <a:rPr lang="en-US" sz="3200" b="1" dirty="0" smtClean="0"/>
              <a:t>Case Study Activity with REAL DATA</a:t>
            </a:r>
            <a:endParaRPr lang="en-US" sz="3200" b="1" dirty="0"/>
          </a:p>
        </p:txBody>
      </p:sp>
      <p:pic>
        <p:nvPicPr>
          <p:cNvPr id="29" name="Picture 3" descr="C:\Documents and Settings\Administrator\My Documents\Bighorn sheep\Conservation Strategy\Final Maps\4712_Distribution.jpg"/>
          <p:cNvPicPr>
            <a:picLocks noChangeAspect="1" noChangeArrowheads="1"/>
          </p:cNvPicPr>
          <p:nvPr/>
        </p:nvPicPr>
        <p:blipFill>
          <a:blip r:embed="rId3" cstate="print">
            <a:clrChange>
              <a:clrFrom>
                <a:srgbClr val="FFFFFF"/>
              </a:clrFrom>
              <a:clrTo>
                <a:srgbClr val="FFFFFF">
                  <a:alpha val="0"/>
                </a:srgbClr>
              </a:clrTo>
            </a:clrChange>
          </a:blip>
          <a:srcRect t="6637" b="8108"/>
          <a:stretch>
            <a:fillRect/>
          </a:stretch>
        </p:blipFill>
        <p:spPr bwMode="auto">
          <a:xfrm>
            <a:off x="927253" y="1981200"/>
            <a:ext cx="8521548" cy="4800600"/>
          </a:xfrm>
          <a:prstGeom prst="rect">
            <a:avLst/>
          </a:prstGeom>
          <a:noFill/>
          <a:ln w="9525">
            <a:noFill/>
            <a:miter lim="800000"/>
            <a:headEnd/>
            <a:tailEnd/>
          </a:ln>
        </p:spPr>
      </p:pic>
      <p:sp>
        <p:nvSpPr>
          <p:cNvPr id="37" name="TextBox 36"/>
          <p:cNvSpPr txBox="1"/>
          <p:nvPr/>
        </p:nvSpPr>
        <p:spPr>
          <a:xfrm>
            <a:off x="1295400" y="681335"/>
            <a:ext cx="6522811" cy="461665"/>
          </a:xfrm>
          <a:prstGeom prst="rect">
            <a:avLst/>
          </a:prstGeom>
          <a:noFill/>
        </p:spPr>
        <p:txBody>
          <a:bodyPr wrap="none" rtlCol="0">
            <a:spAutoFit/>
          </a:bodyPr>
          <a:lstStyle/>
          <a:p>
            <a:r>
              <a:rPr lang="en-US" sz="2400" b="1" dirty="0" smtClean="0"/>
              <a:t>Rocky Mountain Bighorn Sheep herds in Montana</a:t>
            </a:r>
            <a:endParaRPr lang="en-US" sz="2400" b="1" dirty="0"/>
          </a:p>
        </p:txBody>
      </p:sp>
      <p:sp>
        <p:nvSpPr>
          <p:cNvPr id="40" name="Rounded Rectangle 39"/>
          <p:cNvSpPr/>
          <p:nvPr/>
        </p:nvSpPr>
        <p:spPr>
          <a:xfrm>
            <a:off x="6026725" y="2514600"/>
            <a:ext cx="3048000" cy="685800"/>
          </a:xfrm>
          <a:prstGeom prst="round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For our case study activity, we will focus on these 6 herds</a:t>
            </a:r>
            <a:endParaRPr lang="en-US" dirty="0"/>
          </a:p>
        </p:txBody>
      </p:sp>
      <p:sp>
        <p:nvSpPr>
          <p:cNvPr id="41" name="Oval 40"/>
          <p:cNvSpPr/>
          <p:nvPr/>
        </p:nvSpPr>
        <p:spPr>
          <a:xfrm>
            <a:off x="5250870" y="3186545"/>
            <a:ext cx="769620" cy="7237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2895600" y="4738255"/>
            <a:ext cx="541020" cy="45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3020289" y="5257800"/>
            <a:ext cx="748145" cy="45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3733800" y="4648200"/>
            <a:ext cx="541020" cy="45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3020290" y="2951020"/>
            <a:ext cx="769620" cy="1143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28600" y="1295400"/>
            <a:ext cx="3124200" cy="1143000"/>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For each of these 6 herds, wildlife scientists have been collecting DATA  (information)</a:t>
            </a:r>
            <a:endParaRPr lang="en-US" dirty="0">
              <a:solidFill>
                <a:schemeClr val="bg1"/>
              </a:solidFill>
            </a:endParaRPr>
          </a:p>
        </p:txBody>
      </p:sp>
      <p:pic>
        <p:nvPicPr>
          <p:cNvPr id="21" name="Picture 20" descr="shutterstock_128806804.jpg"/>
          <p:cNvPicPr>
            <a:picLocks noChangeAspect="1"/>
          </p:cNvPicPr>
          <p:nvPr/>
        </p:nvPicPr>
        <p:blipFill>
          <a:blip r:embed="rId4" cstate="print">
            <a:clrChange>
              <a:clrFrom>
                <a:srgbClr val="FFFFFF"/>
              </a:clrFrom>
              <a:clrTo>
                <a:srgbClr val="FFFFFF">
                  <a:alpha val="0"/>
                </a:srgbClr>
              </a:clrTo>
            </a:clrChange>
            <a:duotone>
              <a:prstClr val="black"/>
              <a:srgbClr val="D9C3A5">
                <a:tint val="50000"/>
                <a:satMod val="180000"/>
              </a:srgbClr>
            </a:duotone>
          </a:blip>
          <a:stretch>
            <a:fillRect/>
          </a:stretch>
        </p:blipFill>
        <p:spPr>
          <a:xfrm rot="21252233">
            <a:off x="4583749" y="5545915"/>
            <a:ext cx="779152" cy="642260"/>
          </a:xfrm>
          <a:prstGeom prst="rect">
            <a:avLst/>
          </a:prstGeom>
        </p:spPr>
      </p:pic>
      <p:pic>
        <p:nvPicPr>
          <p:cNvPr id="22" name="Picture 21" descr="shutterstock_128806804.jpg"/>
          <p:cNvPicPr>
            <a:picLocks noChangeAspect="1"/>
          </p:cNvPicPr>
          <p:nvPr/>
        </p:nvPicPr>
        <p:blipFill>
          <a:blip r:embed="rId4" cstate="print">
            <a:clrChange>
              <a:clrFrom>
                <a:srgbClr val="FFFFFF"/>
              </a:clrFrom>
              <a:clrTo>
                <a:srgbClr val="FFFFFF">
                  <a:alpha val="0"/>
                </a:srgbClr>
              </a:clrTo>
            </a:clrChange>
            <a:duotone>
              <a:prstClr val="black"/>
              <a:srgbClr val="D9C3A5">
                <a:tint val="50000"/>
                <a:satMod val="180000"/>
              </a:srgbClr>
            </a:duotone>
          </a:blip>
          <a:stretch>
            <a:fillRect/>
          </a:stretch>
        </p:blipFill>
        <p:spPr>
          <a:xfrm rot="21252233">
            <a:off x="7652977" y="4659810"/>
            <a:ext cx="844134" cy="695825"/>
          </a:xfrm>
          <a:prstGeom prst="rect">
            <a:avLst/>
          </a:prstGeom>
        </p:spPr>
      </p:pic>
      <p:pic>
        <p:nvPicPr>
          <p:cNvPr id="24" name="Picture 23" descr="shutterstock_128806804.jpg"/>
          <p:cNvPicPr>
            <a:picLocks noChangeAspect="1"/>
          </p:cNvPicPr>
          <p:nvPr/>
        </p:nvPicPr>
        <p:blipFill>
          <a:blip r:embed="rId4" cstate="print">
            <a:clrChange>
              <a:clrFrom>
                <a:srgbClr val="FFFFFF"/>
              </a:clrFrom>
              <a:clrTo>
                <a:srgbClr val="FFFFFF">
                  <a:alpha val="0"/>
                </a:srgbClr>
              </a:clrTo>
            </a:clrChange>
            <a:duotone>
              <a:prstClr val="black"/>
              <a:srgbClr val="D9C3A5">
                <a:tint val="50000"/>
                <a:satMod val="180000"/>
              </a:srgbClr>
            </a:duotone>
          </a:blip>
          <a:stretch>
            <a:fillRect/>
          </a:stretch>
        </p:blipFill>
        <p:spPr>
          <a:xfrm rot="21252233">
            <a:off x="3385777" y="3669210"/>
            <a:ext cx="844134" cy="695825"/>
          </a:xfrm>
          <a:prstGeom prst="rect">
            <a:avLst/>
          </a:prstGeom>
        </p:spPr>
      </p:pic>
      <p:pic>
        <p:nvPicPr>
          <p:cNvPr id="26" name="Picture 25" descr="shutterstock_128806804.jpg"/>
          <p:cNvPicPr>
            <a:picLocks noChangeAspect="1"/>
          </p:cNvPicPr>
          <p:nvPr/>
        </p:nvPicPr>
        <p:blipFill>
          <a:blip r:embed="rId4" cstate="print">
            <a:clrChange>
              <a:clrFrom>
                <a:srgbClr val="FFFFFF"/>
              </a:clrFrom>
              <a:clrTo>
                <a:srgbClr val="FFFFFF">
                  <a:alpha val="0"/>
                </a:srgbClr>
              </a:clrTo>
            </a:clrChange>
            <a:duotone>
              <a:prstClr val="black"/>
              <a:srgbClr val="D9C3A5">
                <a:tint val="50000"/>
                <a:satMod val="180000"/>
              </a:srgbClr>
            </a:duotone>
          </a:blip>
          <a:stretch>
            <a:fillRect/>
          </a:stretch>
        </p:blipFill>
        <p:spPr>
          <a:xfrm rot="21252233">
            <a:off x="3437061" y="2958441"/>
            <a:ext cx="862657" cy="711094"/>
          </a:xfrm>
          <a:prstGeom prst="rect">
            <a:avLst/>
          </a:prstGeom>
        </p:spPr>
      </p:pic>
      <p:pic>
        <p:nvPicPr>
          <p:cNvPr id="27" name="Picture 26" descr="shutterstock_128806804.jpg"/>
          <p:cNvPicPr>
            <a:picLocks noChangeAspect="1"/>
          </p:cNvPicPr>
          <p:nvPr/>
        </p:nvPicPr>
        <p:blipFill>
          <a:blip r:embed="rId4" cstate="print">
            <a:clrChange>
              <a:clrFrom>
                <a:srgbClr val="FFFFFF"/>
              </a:clrFrom>
              <a:clrTo>
                <a:srgbClr val="FFFFFF">
                  <a:alpha val="0"/>
                </a:srgbClr>
              </a:clrTo>
            </a:clrChange>
            <a:duotone>
              <a:prstClr val="black"/>
              <a:srgbClr val="D9C3A5">
                <a:tint val="50000"/>
                <a:satMod val="180000"/>
              </a:srgbClr>
            </a:duotone>
          </a:blip>
          <a:stretch>
            <a:fillRect/>
          </a:stretch>
        </p:blipFill>
        <p:spPr>
          <a:xfrm rot="21252233">
            <a:off x="2924985" y="4740847"/>
            <a:ext cx="752167" cy="620016"/>
          </a:xfrm>
          <a:prstGeom prst="rect">
            <a:avLst/>
          </a:prstGeom>
        </p:spPr>
      </p:pic>
      <p:pic>
        <p:nvPicPr>
          <p:cNvPr id="28" name="Picture 27" descr="shutterstock_128806804.jpg"/>
          <p:cNvPicPr>
            <a:picLocks noChangeAspect="1"/>
          </p:cNvPicPr>
          <p:nvPr/>
        </p:nvPicPr>
        <p:blipFill>
          <a:blip r:embed="rId4" cstate="print">
            <a:clrChange>
              <a:clrFrom>
                <a:srgbClr val="FFFFFF"/>
              </a:clrFrom>
              <a:clrTo>
                <a:srgbClr val="FFFFFF">
                  <a:alpha val="0"/>
                </a:srgbClr>
              </a:clrTo>
            </a:clrChange>
            <a:duotone>
              <a:prstClr val="black"/>
              <a:srgbClr val="D9C3A5">
                <a:tint val="50000"/>
                <a:satMod val="180000"/>
              </a:srgbClr>
            </a:duotone>
          </a:blip>
          <a:stretch>
            <a:fillRect/>
          </a:stretch>
        </p:blipFill>
        <p:spPr>
          <a:xfrm rot="21252233">
            <a:off x="3459394" y="5349087"/>
            <a:ext cx="778008" cy="641317"/>
          </a:xfrm>
          <a:prstGeom prst="rect">
            <a:avLst/>
          </a:prstGeom>
        </p:spPr>
      </p:pic>
      <p:pic>
        <p:nvPicPr>
          <p:cNvPr id="30" name="Picture 29" descr="shutterstock_128806804.jpg"/>
          <p:cNvPicPr>
            <a:picLocks noChangeAspect="1"/>
          </p:cNvPicPr>
          <p:nvPr/>
        </p:nvPicPr>
        <p:blipFill>
          <a:blip r:embed="rId4" cstate="print">
            <a:clrChange>
              <a:clrFrom>
                <a:srgbClr val="FFFFFF"/>
              </a:clrFrom>
              <a:clrTo>
                <a:srgbClr val="FFFFFF">
                  <a:alpha val="0"/>
                </a:srgbClr>
              </a:clrTo>
            </a:clrChange>
            <a:duotone>
              <a:prstClr val="black"/>
              <a:srgbClr val="D9C3A5">
                <a:tint val="50000"/>
                <a:satMod val="180000"/>
              </a:srgbClr>
            </a:duotone>
          </a:blip>
          <a:stretch>
            <a:fillRect/>
          </a:stretch>
        </p:blipFill>
        <p:spPr>
          <a:xfrm rot="21252233">
            <a:off x="3685425" y="4509832"/>
            <a:ext cx="768727" cy="633667"/>
          </a:xfrm>
          <a:prstGeom prst="rect">
            <a:avLst/>
          </a:prstGeom>
        </p:spPr>
      </p:pic>
      <p:pic>
        <p:nvPicPr>
          <p:cNvPr id="31" name="Picture 30" descr="shutterstock_128806804.jpg"/>
          <p:cNvPicPr>
            <a:picLocks noChangeAspect="1"/>
          </p:cNvPicPr>
          <p:nvPr/>
        </p:nvPicPr>
        <p:blipFill>
          <a:blip r:embed="rId4" cstate="print">
            <a:clrChange>
              <a:clrFrom>
                <a:srgbClr val="FFFFFF"/>
              </a:clrFrom>
              <a:clrTo>
                <a:srgbClr val="FFFFFF">
                  <a:alpha val="0"/>
                </a:srgbClr>
              </a:clrTo>
            </a:clrChange>
            <a:duotone>
              <a:prstClr val="black"/>
              <a:srgbClr val="D9C3A5">
                <a:tint val="50000"/>
                <a:satMod val="180000"/>
              </a:srgbClr>
            </a:duotone>
          </a:blip>
          <a:stretch>
            <a:fillRect/>
          </a:stretch>
        </p:blipFill>
        <p:spPr>
          <a:xfrm rot="21252233">
            <a:off x="5193349" y="3412314"/>
            <a:ext cx="779152" cy="642260"/>
          </a:xfrm>
          <a:prstGeom prst="rect">
            <a:avLst/>
          </a:prstGeom>
        </p:spPr>
      </p:pic>
      <p:sp>
        <p:nvSpPr>
          <p:cNvPr id="16" name="Rounded Rectangle 15"/>
          <p:cNvSpPr/>
          <p:nvPr/>
        </p:nvSpPr>
        <p:spPr>
          <a:xfrm>
            <a:off x="381000" y="4953000"/>
            <a:ext cx="2667000" cy="1371600"/>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Scientists also document mortality causes, and other factors that affect conservation efforts</a:t>
            </a:r>
            <a:endParaRPr lang="en-US" dirty="0">
              <a:solidFill>
                <a:schemeClr val="bg1"/>
              </a:solidFill>
            </a:endParaRPr>
          </a:p>
        </p:txBody>
      </p:sp>
      <p:sp>
        <p:nvSpPr>
          <p:cNvPr id="20" name="Rounded Rectangle 19"/>
          <p:cNvSpPr/>
          <p:nvPr/>
        </p:nvSpPr>
        <p:spPr>
          <a:xfrm>
            <a:off x="3581400" y="5410200"/>
            <a:ext cx="5105400" cy="1143000"/>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AutoNum type="arabicPeriod"/>
            </a:pPr>
            <a:r>
              <a:rPr lang="en-US" b="1" dirty="0" smtClean="0">
                <a:solidFill>
                  <a:schemeClr val="bg1"/>
                </a:solidFill>
              </a:rPr>
              <a:t>Are bighorn sheep on the edge?</a:t>
            </a:r>
          </a:p>
          <a:p>
            <a:pPr marL="457200" indent="-457200">
              <a:buAutoNum type="arabicPeriod"/>
            </a:pPr>
            <a:r>
              <a:rPr lang="en-US" b="1" dirty="0" smtClean="0">
                <a:solidFill>
                  <a:schemeClr val="bg1"/>
                </a:solidFill>
              </a:rPr>
              <a:t>What factors affect the conservation of wild bighorn sheep?</a:t>
            </a:r>
          </a:p>
        </p:txBody>
      </p:sp>
      <p:sp>
        <p:nvSpPr>
          <p:cNvPr id="19" name="Rounded Rectangle 18"/>
          <p:cNvSpPr/>
          <p:nvPr/>
        </p:nvSpPr>
        <p:spPr>
          <a:xfrm>
            <a:off x="4419600" y="4419600"/>
            <a:ext cx="3429000" cy="838200"/>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bg1"/>
                </a:solidFill>
              </a:rPr>
              <a:t>You will be using these DATA to answer questions like:</a:t>
            </a:r>
          </a:p>
        </p:txBody>
      </p:sp>
      <p:sp>
        <p:nvSpPr>
          <p:cNvPr id="34" name="Oval 33"/>
          <p:cNvSpPr/>
          <p:nvPr/>
        </p:nvSpPr>
        <p:spPr>
          <a:xfrm>
            <a:off x="1752600" y="3276600"/>
            <a:ext cx="464820" cy="4951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228600" y="2819400"/>
            <a:ext cx="3006435" cy="2057400"/>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For example, scientists use </a:t>
            </a:r>
            <a:r>
              <a:rPr lang="en-US" b="1" dirty="0" smtClean="0">
                <a:solidFill>
                  <a:schemeClr val="bg1"/>
                </a:solidFill>
              </a:rPr>
              <a:t>aerial surveys with helicopters and airplanes </a:t>
            </a:r>
            <a:r>
              <a:rPr lang="en-US" dirty="0" smtClean="0">
                <a:solidFill>
                  <a:schemeClr val="bg1"/>
                </a:solidFill>
              </a:rPr>
              <a:t>(and sometimes they go on foot) to estimate how many bighorn sheep are in each herd each year</a:t>
            </a:r>
            <a:endParaRPr lang="en-US" dirty="0">
              <a:solidFill>
                <a:schemeClr val="bg1"/>
              </a:solidFill>
            </a:endParaRPr>
          </a:p>
        </p:txBody>
      </p:sp>
      <p:pic>
        <p:nvPicPr>
          <p:cNvPr id="33" name="Picture 32" descr="shutterstock_118023793.jpg"/>
          <p:cNvPicPr>
            <a:picLocks noChangeAspect="1"/>
          </p:cNvPicPr>
          <p:nvPr/>
        </p:nvPicPr>
        <p:blipFill>
          <a:blip r:embed="rId5" cstate="print">
            <a:clrChange>
              <a:clrFrom>
                <a:srgbClr val="FFFFFF"/>
              </a:clrFrom>
              <a:clrTo>
                <a:srgbClr val="FFFFFF">
                  <a:alpha val="0"/>
                </a:srgbClr>
              </a:clrTo>
            </a:clrChange>
          </a:blip>
          <a:srcRect l="2140" t="23545" r="18664" b="18358"/>
          <a:stretch>
            <a:fillRect/>
          </a:stretch>
        </p:blipFill>
        <p:spPr>
          <a:xfrm rot="21139360">
            <a:off x="5949638" y="3084012"/>
            <a:ext cx="2819400" cy="1524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3000" fill="hold"/>
                                        <p:tgtEl>
                                          <p:spTgt spid="33"/>
                                        </p:tgtEl>
                                        <p:attrNameLst>
                                          <p:attrName>ppt_x</p:attrName>
                                        </p:attrNameLst>
                                      </p:cBhvr>
                                      <p:tavLst>
                                        <p:tav tm="0">
                                          <p:val>
                                            <p:strVal val="0-#ppt_w/2"/>
                                          </p:val>
                                        </p:tav>
                                        <p:tav tm="100000">
                                          <p:val>
                                            <p:strVal val="#ppt_x"/>
                                          </p:val>
                                        </p:tav>
                                      </p:tavLst>
                                    </p:anim>
                                    <p:anim calcmode="lin" valueType="num">
                                      <p:cBhvr additive="base">
                                        <p:cTn id="28" dur="3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19"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400" y="1150203"/>
            <a:ext cx="8763000" cy="830997"/>
          </a:xfrm>
          <a:prstGeom prst="rect">
            <a:avLst/>
          </a:prstGeom>
          <a:noFill/>
        </p:spPr>
        <p:txBody>
          <a:bodyPr wrap="square" rtlCol="0">
            <a:spAutoFit/>
          </a:bodyPr>
          <a:lstStyle/>
          <a:p>
            <a:endParaRPr lang="en-US" sz="2400" dirty="0" smtClean="0"/>
          </a:p>
          <a:p>
            <a:endParaRPr lang="en-US" sz="2400" b="1" dirty="0"/>
          </a:p>
        </p:txBody>
      </p:sp>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sp>
        <p:nvSpPr>
          <p:cNvPr id="14" name="TextBox 13"/>
          <p:cNvSpPr txBox="1"/>
          <p:nvPr/>
        </p:nvSpPr>
        <p:spPr>
          <a:xfrm>
            <a:off x="533400" y="2286000"/>
            <a:ext cx="9067800" cy="461665"/>
          </a:xfrm>
          <a:prstGeom prst="rect">
            <a:avLst/>
          </a:prstGeom>
          <a:noFill/>
        </p:spPr>
        <p:txBody>
          <a:bodyPr wrap="square" rtlCol="0">
            <a:spAutoFit/>
          </a:bodyPr>
          <a:lstStyle/>
          <a:p>
            <a:r>
              <a:rPr lang="en-US" sz="2400" dirty="0" smtClean="0"/>
              <a:t>Step 1:  Your teacher will divide the class into 6 groups</a:t>
            </a:r>
            <a:endParaRPr lang="en-US" sz="2400" dirty="0"/>
          </a:p>
        </p:txBody>
      </p:sp>
      <p:sp>
        <p:nvSpPr>
          <p:cNvPr id="20" name="TextBox 19"/>
          <p:cNvSpPr txBox="1"/>
          <p:nvPr/>
        </p:nvSpPr>
        <p:spPr>
          <a:xfrm>
            <a:off x="533400" y="2971800"/>
            <a:ext cx="9067800" cy="830997"/>
          </a:xfrm>
          <a:prstGeom prst="rect">
            <a:avLst/>
          </a:prstGeom>
          <a:noFill/>
        </p:spPr>
        <p:txBody>
          <a:bodyPr wrap="square" rtlCol="0">
            <a:spAutoFit/>
          </a:bodyPr>
          <a:lstStyle/>
          <a:p>
            <a:r>
              <a:rPr lang="en-US" sz="2400" dirty="0" smtClean="0"/>
              <a:t>Step 2:  Each group will be assigned one of the 6 case studies on</a:t>
            </a:r>
          </a:p>
          <a:p>
            <a:r>
              <a:rPr lang="en-US" sz="2400" dirty="0" smtClean="0"/>
              <a:t>               wild bighorn sheep, including real data</a:t>
            </a:r>
          </a:p>
        </p:txBody>
      </p:sp>
      <p:sp>
        <p:nvSpPr>
          <p:cNvPr id="22" name="TextBox 21"/>
          <p:cNvSpPr txBox="1"/>
          <p:nvPr/>
        </p:nvSpPr>
        <p:spPr>
          <a:xfrm>
            <a:off x="533400" y="3881735"/>
            <a:ext cx="9067800" cy="461665"/>
          </a:xfrm>
          <a:prstGeom prst="rect">
            <a:avLst/>
          </a:prstGeom>
          <a:noFill/>
        </p:spPr>
        <p:txBody>
          <a:bodyPr wrap="square" rtlCol="0">
            <a:spAutoFit/>
          </a:bodyPr>
          <a:lstStyle/>
          <a:p>
            <a:r>
              <a:rPr lang="en-US" sz="2400" dirty="0" smtClean="0"/>
              <a:t>Step 3:  Each group will be </a:t>
            </a:r>
            <a:r>
              <a:rPr lang="en-US" sz="2400" smtClean="0"/>
              <a:t>given STUDENT </a:t>
            </a:r>
            <a:r>
              <a:rPr lang="en-US" sz="2400" dirty="0" smtClean="0"/>
              <a:t>PAGES to work through</a:t>
            </a:r>
          </a:p>
        </p:txBody>
      </p:sp>
      <p:sp>
        <p:nvSpPr>
          <p:cNvPr id="23" name="TextBox 22"/>
          <p:cNvSpPr txBox="1"/>
          <p:nvPr/>
        </p:nvSpPr>
        <p:spPr>
          <a:xfrm>
            <a:off x="533400" y="4567535"/>
            <a:ext cx="9067800" cy="461665"/>
          </a:xfrm>
          <a:prstGeom prst="rect">
            <a:avLst/>
          </a:prstGeom>
          <a:noFill/>
        </p:spPr>
        <p:txBody>
          <a:bodyPr wrap="square" rtlCol="0">
            <a:spAutoFit/>
          </a:bodyPr>
          <a:lstStyle/>
          <a:p>
            <a:r>
              <a:rPr lang="en-US" sz="2400" dirty="0" smtClean="0"/>
              <a:t>Step 4:  Each group will present their group findings to the class</a:t>
            </a:r>
            <a:endParaRPr lang="en-US" sz="2400" dirty="0"/>
          </a:p>
        </p:txBody>
      </p:sp>
      <p:sp>
        <p:nvSpPr>
          <p:cNvPr id="25" name="Rectangle 24"/>
          <p:cNvSpPr/>
          <p:nvPr/>
        </p:nvSpPr>
        <p:spPr>
          <a:xfrm>
            <a:off x="386860" y="990600"/>
            <a:ext cx="2432540" cy="990600"/>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Let’s get started!</a:t>
            </a:r>
            <a:endParaRPr lang="en-US" sz="2400" dirty="0">
              <a:solidFill>
                <a:schemeClr val="bg1"/>
              </a:solidFill>
            </a:endParaRPr>
          </a:p>
        </p:txBody>
      </p:sp>
      <p:sp>
        <p:nvSpPr>
          <p:cNvPr id="26" name="TextBox 25"/>
          <p:cNvSpPr txBox="1"/>
          <p:nvPr/>
        </p:nvSpPr>
        <p:spPr>
          <a:xfrm>
            <a:off x="533400" y="5257800"/>
            <a:ext cx="8382000" cy="1569660"/>
          </a:xfrm>
          <a:prstGeom prst="rect">
            <a:avLst/>
          </a:prstGeom>
          <a:noFill/>
        </p:spPr>
        <p:txBody>
          <a:bodyPr wrap="square" rtlCol="0">
            <a:spAutoFit/>
          </a:bodyPr>
          <a:lstStyle/>
          <a:p>
            <a:r>
              <a:rPr lang="en-US" sz="2400" dirty="0" smtClean="0"/>
              <a:t>Step 5:  Using results from all group presentations, the class will </a:t>
            </a:r>
          </a:p>
          <a:p>
            <a:r>
              <a:rPr lang="en-US" sz="2400" dirty="0" smtClean="0"/>
              <a:t>               work together to determine whether or not bighorn           	 sheep are on the edge and create a combined  list of </a:t>
            </a:r>
          </a:p>
          <a:p>
            <a:r>
              <a:rPr lang="en-US" sz="2400" dirty="0" smtClean="0"/>
              <a:t>               factors affecting bighorn sheep conservation</a:t>
            </a:r>
            <a:endParaRPr lang="en-US" sz="2400" dirty="0"/>
          </a:p>
        </p:txBody>
      </p:sp>
      <p:sp>
        <p:nvSpPr>
          <p:cNvPr id="12" name="TextBox 11"/>
          <p:cNvSpPr txBox="1"/>
          <p:nvPr/>
        </p:nvSpPr>
        <p:spPr>
          <a:xfrm>
            <a:off x="1489436" y="106180"/>
            <a:ext cx="6206764" cy="584775"/>
          </a:xfrm>
          <a:prstGeom prst="rect">
            <a:avLst/>
          </a:prstGeom>
          <a:noFill/>
        </p:spPr>
        <p:txBody>
          <a:bodyPr wrap="none" rtlCol="0">
            <a:spAutoFit/>
          </a:bodyPr>
          <a:lstStyle/>
          <a:p>
            <a:r>
              <a:rPr lang="en-US" sz="3200" b="1" dirty="0" smtClean="0"/>
              <a:t>Case Study Activity with REAL DATA</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2" grpId="0"/>
      <p:bldP spid="23" grpId="0"/>
      <p:bldP spid="2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400" y="1150203"/>
            <a:ext cx="8763000" cy="830997"/>
          </a:xfrm>
          <a:prstGeom prst="rect">
            <a:avLst/>
          </a:prstGeom>
          <a:noFill/>
        </p:spPr>
        <p:txBody>
          <a:bodyPr wrap="square" rtlCol="0">
            <a:spAutoFit/>
          </a:bodyPr>
          <a:lstStyle/>
          <a:p>
            <a:endParaRPr lang="en-US" sz="2400" dirty="0" smtClean="0"/>
          </a:p>
          <a:p>
            <a:endParaRPr lang="en-US" sz="2400" b="1" dirty="0"/>
          </a:p>
        </p:txBody>
      </p:sp>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sp>
        <p:nvSpPr>
          <p:cNvPr id="12" name="TextBox 11"/>
          <p:cNvSpPr txBox="1"/>
          <p:nvPr/>
        </p:nvSpPr>
        <p:spPr>
          <a:xfrm>
            <a:off x="762001" y="2209800"/>
            <a:ext cx="8000999" cy="3539430"/>
          </a:xfrm>
          <a:prstGeom prst="rect">
            <a:avLst/>
          </a:prstGeom>
          <a:noFill/>
        </p:spPr>
        <p:txBody>
          <a:bodyPr wrap="square" rtlCol="0">
            <a:spAutoFit/>
          </a:bodyPr>
          <a:lstStyle/>
          <a:p>
            <a:r>
              <a:rPr lang="en-US" sz="3200" dirty="0" smtClean="0">
                <a:solidFill>
                  <a:srgbClr val="FFFF00"/>
                </a:solidFill>
              </a:rPr>
              <a:t>When groups have finished presenting results to classmates and after you worked as a class to create the combined list of factors affecting bighorn sheep conservation, come back to this slide show to see if your graphs and answers match those presented by the bighorn sheep scientists</a:t>
            </a:r>
          </a:p>
        </p:txBody>
      </p:sp>
      <p:sp>
        <p:nvSpPr>
          <p:cNvPr id="8" name="TextBox 7"/>
          <p:cNvSpPr txBox="1"/>
          <p:nvPr/>
        </p:nvSpPr>
        <p:spPr>
          <a:xfrm>
            <a:off x="1489436" y="106180"/>
            <a:ext cx="6206764" cy="584775"/>
          </a:xfrm>
          <a:prstGeom prst="rect">
            <a:avLst/>
          </a:prstGeom>
          <a:noFill/>
        </p:spPr>
        <p:txBody>
          <a:bodyPr wrap="none" rtlCol="0">
            <a:spAutoFit/>
          </a:bodyPr>
          <a:lstStyle/>
          <a:p>
            <a:r>
              <a:rPr lang="en-US" sz="3200" b="1" dirty="0" smtClean="0"/>
              <a:t>Case Study Activity with REAL DATA</a:t>
            </a:r>
            <a:endParaRPr lang="en-US" sz="3200" b="1"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400" y="1150203"/>
            <a:ext cx="8763000" cy="830997"/>
          </a:xfrm>
          <a:prstGeom prst="rect">
            <a:avLst/>
          </a:prstGeom>
          <a:noFill/>
        </p:spPr>
        <p:txBody>
          <a:bodyPr wrap="square" rtlCol="0">
            <a:spAutoFit/>
          </a:bodyPr>
          <a:lstStyle/>
          <a:p>
            <a:endParaRPr lang="en-US" sz="2400" dirty="0" smtClean="0"/>
          </a:p>
          <a:p>
            <a:endParaRPr lang="en-US" sz="2400" b="1" dirty="0"/>
          </a:p>
        </p:txBody>
      </p:sp>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sp>
        <p:nvSpPr>
          <p:cNvPr id="10" name="TextBox 9"/>
          <p:cNvSpPr txBox="1"/>
          <p:nvPr/>
        </p:nvSpPr>
        <p:spPr>
          <a:xfrm>
            <a:off x="2381440" y="2140803"/>
            <a:ext cx="4628960" cy="1569660"/>
          </a:xfrm>
          <a:prstGeom prst="rect">
            <a:avLst/>
          </a:prstGeom>
          <a:noFill/>
        </p:spPr>
        <p:txBody>
          <a:bodyPr wrap="none" rtlCol="0">
            <a:spAutoFit/>
          </a:bodyPr>
          <a:lstStyle/>
          <a:p>
            <a:r>
              <a:rPr lang="en-US" sz="4800" dirty="0" smtClean="0">
                <a:solidFill>
                  <a:srgbClr val="FFFF00"/>
                </a:solidFill>
              </a:rPr>
              <a:t>End of Slide Show</a:t>
            </a:r>
          </a:p>
          <a:p>
            <a:r>
              <a:rPr lang="en-US" sz="4800" dirty="0" smtClean="0">
                <a:solidFill>
                  <a:srgbClr val="FFFF00"/>
                </a:solidFill>
              </a:rPr>
              <a:t>          Part I</a:t>
            </a:r>
            <a:endParaRPr lang="en-US" sz="4800" dirty="0">
              <a:solidFill>
                <a:srgbClr val="FFFF00"/>
              </a:solidFill>
            </a:endParaRPr>
          </a:p>
        </p:txBody>
      </p:sp>
      <p:sp>
        <p:nvSpPr>
          <p:cNvPr id="6" name="TextBox 5"/>
          <p:cNvSpPr txBox="1"/>
          <p:nvPr/>
        </p:nvSpPr>
        <p:spPr>
          <a:xfrm>
            <a:off x="1489436" y="106180"/>
            <a:ext cx="6206764" cy="584775"/>
          </a:xfrm>
          <a:prstGeom prst="rect">
            <a:avLst/>
          </a:prstGeom>
          <a:noFill/>
        </p:spPr>
        <p:txBody>
          <a:bodyPr wrap="none" rtlCol="0">
            <a:spAutoFit/>
          </a:bodyPr>
          <a:lstStyle/>
          <a:p>
            <a:r>
              <a:rPr lang="en-US" sz="3200" b="1" dirty="0" smtClean="0"/>
              <a:t>Case Study Activity with REAL DATA</a:t>
            </a:r>
            <a:endParaRPr lang="en-US" sz="3200" b="1" dirty="0"/>
          </a:p>
        </p:txBody>
      </p:sp>
      <p:sp>
        <p:nvSpPr>
          <p:cNvPr id="2" name="TextBox 1"/>
          <p:cNvSpPr txBox="1"/>
          <p:nvPr/>
        </p:nvSpPr>
        <p:spPr>
          <a:xfrm>
            <a:off x="762000" y="5943600"/>
            <a:ext cx="6111225" cy="646331"/>
          </a:xfrm>
          <a:prstGeom prst="rect">
            <a:avLst/>
          </a:prstGeom>
          <a:noFill/>
        </p:spPr>
        <p:txBody>
          <a:bodyPr wrap="none" rtlCol="0">
            <a:spAutoFit/>
          </a:bodyPr>
          <a:lstStyle/>
          <a:p>
            <a:r>
              <a:rPr lang="en-US" dirty="0" smtClean="0"/>
              <a:t>Slide show created by Dr. Melissa Reynolds-Hogland</a:t>
            </a:r>
          </a:p>
          <a:p>
            <a:r>
              <a:rPr lang="en-US" dirty="0" smtClean="0"/>
              <a:t>Unless </a:t>
            </a:r>
            <a:r>
              <a:rPr lang="en-US" smtClean="0"/>
              <a:t>otherwise noted, photo </a:t>
            </a:r>
            <a:r>
              <a:rPr lang="en-US" dirty="0" smtClean="0"/>
              <a:t>images courtesy of Shutterstock</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28600" y="914400"/>
            <a:ext cx="8686800" cy="5791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228600" y="1763485"/>
            <a:ext cx="8056539" cy="461665"/>
          </a:xfrm>
          <a:prstGeom prst="rect">
            <a:avLst/>
          </a:prstGeom>
          <a:noFill/>
        </p:spPr>
        <p:txBody>
          <a:bodyPr wrap="square" rtlCol="0">
            <a:spAutoFit/>
          </a:bodyPr>
          <a:lstStyle/>
          <a:p>
            <a:r>
              <a:rPr lang="en-US" sz="2400" b="1" dirty="0" smtClean="0">
                <a:solidFill>
                  <a:srgbClr val="C00000"/>
                </a:solidFill>
              </a:rPr>
              <a:t>Today, 2 species of wild sheep occur in North America</a:t>
            </a:r>
          </a:p>
        </p:txBody>
      </p:sp>
      <p:sp>
        <p:nvSpPr>
          <p:cNvPr id="11" name="TextBox 10"/>
          <p:cNvSpPr txBox="1"/>
          <p:nvPr/>
        </p:nvSpPr>
        <p:spPr>
          <a:xfrm>
            <a:off x="3478978" y="152400"/>
            <a:ext cx="2159822" cy="769441"/>
          </a:xfrm>
          <a:prstGeom prst="rect">
            <a:avLst/>
          </a:prstGeom>
          <a:noFill/>
        </p:spPr>
        <p:txBody>
          <a:bodyPr wrap="none" rtlCol="0">
            <a:spAutoFit/>
          </a:bodyPr>
          <a:lstStyle/>
          <a:p>
            <a:r>
              <a:rPr lang="en-US" sz="4400" b="1" dirty="0" smtClean="0"/>
              <a:t>The Past</a:t>
            </a:r>
            <a:endParaRPr lang="en-US" sz="4400" b="1" dirty="0"/>
          </a:p>
        </p:txBody>
      </p:sp>
      <p:sp>
        <p:nvSpPr>
          <p:cNvPr id="12" name="TextBox 11"/>
          <p:cNvSpPr txBox="1"/>
          <p:nvPr/>
        </p:nvSpPr>
        <p:spPr>
          <a:xfrm>
            <a:off x="961187" y="2209800"/>
            <a:ext cx="2112939" cy="461665"/>
          </a:xfrm>
          <a:prstGeom prst="rect">
            <a:avLst/>
          </a:prstGeom>
          <a:noFill/>
        </p:spPr>
        <p:txBody>
          <a:bodyPr wrap="square" rtlCol="0">
            <a:spAutoFit/>
          </a:bodyPr>
          <a:lstStyle/>
          <a:p>
            <a:r>
              <a:rPr lang="en-US" sz="2400" b="1" dirty="0" smtClean="0">
                <a:solidFill>
                  <a:schemeClr val="bg1"/>
                </a:solidFill>
                <a:effectLst>
                  <a:outerShdw blurRad="38100" dist="38100" dir="2700000" algn="tl">
                    <a:srgbClr val="000000">
                      <a:alpha val="43137"/>
                    </a:srgbClr>
                  </a:outerShdw>
                </a:effectLst>
              </a:rPr>
              <a:t>Bighorn Sheep</a:t>
            </a:r>
          </a:p>
        </p:txBody>
      </p:sp>
      <p:sp>
        <p:nvSpPr>
          <p:cNvPr id="10" name="TextBox 9"/>
          <p:cNvSpPr txBox="1"/>
          <p:nvPr/>
        </p:nvSpPr>
        <p:spPr>
          <a:xfrm>
            <a:off x="5257800" y="2209800"/>
            <a:ext cx="2438400" cy="461665"/>
          </a:xfrm>
          <a:prstGeom prst="rect">
            <a:avLst/>
          </a:prstGeom>
          <a:noFill/>
        </p:spPr>
        <p:txBody>
          <a:bodyPr wrap="square" rtlCol="0">
            <a:spAutoFit/>
          </a:bodyPr>
          <a:lstStyle/>
          <a:p>
            <a:r>
              <a:rPr lang="en-US" sz="2400" b="1" dirty="0" err="1" smtClean="0">
                <a:solidFill>
                  <a:schemeClr val="bg1"/>
                </a:solidFill>
                <a:effectLst>
                  <a:outerShdw blurRad="38100" dist="38100" dir="2700000" algn="tl">
                    <a:srgbClr val="000000">
                      <a:alpha val="43137"/>
                    </a:srgbClr>
                  </a:outerShdw>
                </a:effectLst>
              </a:rPr>
              <a:t>Thinhorn</a:t>
            </a:r>
            <a:r>
              <a:rPr lang="en-US" sz="2400" b="1" dirty="0" smtClean="0">
                <a:solidFill>
                  <a:schemeClr val="bg1"/>
                </a:solidFill>
                <a:effectLst>
                  <a:outerShdw blurRad="38100" dist="38100" dir="2700000" algn="tl">
                    <a:srgbClr val="000000">
                      <a:alpha val="43137"/>
                    </a:srgbClr>
                  </a:outerShdw>
                </a:effectLst>
              </a:rPr>
              <a:t> Sheep</a:t>
            </a:r>
          </a:p>
        </p:txBody>
      </p:sp>
      <p:sp>
        <p:nvSpPr>
          <p:cNvPr id="13" name="TextBox 12"/>
          <p:cNvSpPr txBox="1"/>
          <p:nvPr/>
        </p:nvSpPr>
        <p:spPr>
          <a:xfrm>
            <a:off x="178526" y="5943600"/>
            <a:ext cx="8943110" cy="784830"/>
          </a:xfrm>
          <a:prstGeom prst="rect">
            <a:avLst/>
          </a:prstGeom>
          <a:noFill/>
        </p:spPr>
        <p:txBody>
          <a:bodyPr wrap="square" rtlCol="0">
            <a:spAutoFit/>
          </a:bodyPr>
          <a:lstStyle/>
          <a:p>
            <a:r>
              <a:rPr lang="en-US" sz="2400" b="1" dirty="0" smtClean="0">
                <a:solidFill>
                  <a:srgbClr val="007434"/>
                </a:solidFill>
                <a:effectLst>
                  <a:outerShdw blurRad="38100" dist="38100" dir="2700000" algn="tl">
                    <a:srgbClr val="000000">
                      <a:alpha val="43137"/>
                    </a:srgbClr>
                  </a:outerShdw>
                </a:effectLst>
              </a:rPr>
              <a:t>Let’s fast forward a few hundred thousand years.  </a:t>
            </a:r>
          </a:p>
          <a:p>
            <a:endParaRPr lang="en-US" sz="2100" b="1" dirty="0" smtClean="0">
              <a:solidFill>
                <a:srgbClr val="007434"/>
              </a:solidFill>
              <a:effectLst>
                <a:outerShdw blurRad="38100" dist="38100" dir="2700000" algn="tl">
                  <a:srgbClr val="000000">
                    <a:alpha val="43137"/>
                  </a:srgbClr>
                </a:outerShdw>
              </a:effectLst>
            </a:endParaRPr>
          </a:p>
        </p:txBody>
      </p:sp>
      <p:pic>
        <p:nvPicPr>
          <p:cNvPr id="15" name="Picture 14" descr="shutterstock_120024517_dall sheep.jpg"/>
          <p:cNvPicPr>
            <a:picLocks noChangeAspect="1"/>
          </p:cNvPicPr>
          <p:nvPr/>
        </p:nvPicPr>
        <p:blipFill>
          <a:blip r:embed="rId3" cstate="print"/>
          <a:srcRect l="18494" t="25000" r="10171"/>
          <a:stretch>
            <a:fillRect/>
          </a:stretch>
        </p:blipFill>
        <p:spPr>
          <a:xfrm>
            <a:off x="3962400" y="2667000"/>
            <a:ext cx="2057400" cy="2514600"/>
          </a:xfrm>
          <a:prstGeom prst="rect">
            <a:avLst/>
          </a:prstGeom>
        </p:spPr>
      </p:pic>
      <p:sp>
        <p:nvSpPr>
          <p:cNvPr id="17" name="TextBox 16"/>
          <p:cNvSpPr txBox="1"/>
          <p:nvPr/>
        </p:nvSpPr>
        <p:spPr>
          <a:xfrm>
            <a:off x="228600" y="914400"/>
            <a:ext cx="8915400" cy="461665"/>
          </a:xfrm>
          <a:prstGeom prst="rect">
            <a:avLst/>
          </a:prstGeom>
          <a:noFill/>
        </p:spPr>
        <p:txBody>
          <a:bodyPr wrap="square" rtlCol="0">
            <a:spAutoFit/>
          </a:bodyPr>
          <a:lstStyle/>
          <a:p>
            <a:r>
              <a:rPr lang="en-US" sz="2400" b="1" dirty="0" smtClean="0">
                <a:solidFill>
                  <a:schemeClr val="bg1"/>
                </a:solidFill>
              </a:rPr>
              <a:t>Wild sheep in North America are descended from Asian snow sheep</a:t>
            </a:r>
          </a:p>
        </p:txBody>
      </p:sp>
      <p:sp>
        <p:nvSpPr>
          <p:cNvPr id="19" name="TextBox 18"/>
          <p:cNvSpPr txBox="1"/>
          <p:nvPr/>
        </p:nvSpPr>
        <p:spPr>
          <a:xfrm>
            <a:off x="228600" y="1295400"/>
            <a:ext cx="8915400" cy="461665"/>
          </a:xfrm>
          <a:prstGeom prst="rect">
            <a:avLst/>
          </a:prstGeom>
          <a:noFill/>
        </p:spPr>
        <p:txBody>
          <a:bodyPr wrap="square" rtlCol="0">
            <a:spAutoFit/>
          </a:bodyPr>
          <a:lstStyle/>
          <a:p>
            <a:r>
              <a:rPr lang="en-US" sz="2400" b="1" dirty="0" smtClean="0">
                <a:solidFill>
                  <a:schemeClr val="bg1"/>
                </a:solidFill>
              </a:rPr>
              <a:t>which crossed over the Bering Land Bridge about </a:t>
            </a:r>
            <a:r>
              <a:rPr lang="en-US" sz="2400" b="1" dirty="0" smtClean="0">
                <a:solidFill>
                  <a:srgbClr val="FF0000"/>
                </a:solidFill>
              </a:rPr>
              <a:t>750,000 years ago</a:t>
            </a:r>
          </a:p>
        </p:txBody>
      </p:sp>
      <p:pic>
        <p:nvPicPr>
          <p:cNvPr id="20" name="Picture 19" descr="shutterstock_115955194.jpg"/>
          <p:cNvPicPr>
            <a:picLocks noChangeAspect="1"/>
          </p:cNvPicPr>
          <p:nvPr/>
        </p:nvPicPr>
        <p:blipFill>
          <a:blip r:embed="rId4" cstate="print"/>
          <a:srcRect l="-39"/>
          <a:stretch>
            <a:fillRect/>
          </a:stretch>
        </p:blipFill>
        <p:spPr>
          <a:xfrm>
            <a:off x="990600" y="2667000"/>
            <a:ext cx="2057400" cy="2501983"/>
          </a:xfrm>
          <a:prstGeom prst="rect">
            <a:avLst/>
          </a:prstGeom>
        </p:spPr>
      </p:pic>
      <p:sp>
        <p:nvSpPr>
          <p:cNvPr id="25" name="Rounded Rectangle 24"/>
          <p:cNvSpPr/>
          <p:nvPr/>
        </p:nvSpPr>
        <p:spPr>
          <a:xfrm>
            <a:off x="1066800" y="5357948"/>
            <a:ext cx="4419600" cy="609600"/>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bg1"/>
                </a:solidFill>
              </a:rPr>
              <a:t>For this lesson, we’ll focus on bighorn sheep</a:t>
            </a:r>
            <a:endParaRPr lang="en-US" b="1" dirty="0">
              <a:solidFill>
                <a:schemeClr val="bg1"/>
              </a:solidFill>
            </a:endParaRPr>
          </a:p>
        </p:txBody>
      </p:sp>
      <p:sp>
        <p:nvSpPr>
          <p:cNvPr id="28" name="Rectangle 27"/>
          <p:cNvSpPr/>
          <p:nvPr/>
        </p:nvSpPr>
        <p:spPr>
          <a:xfrm>
            <a:off x="990600" y="2667000"/>
            <a:ext cx="2057400" cy="2514600"/>
          </a:xfrm>
          <a:prstGeom prst="rect">
            <a:avLst/>
          </a:prstGeom>
          <a:noFill/>
          <a:ln w="1206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87827" y="5660741"/>
            <a:ext cx="8943110" cy="1107996"/>
          </a:xfrm>
          <a:prstGeom prst="rect">
            <a:avLst/>
          </a:prstGeom>
          <a:noFill/>
        </p:spPr>
        <p:txBody>
          <a:bodyPr wrap="square" rtlCol="0">
            <a:spAutoFit/>
          </a:bodyPr>
          <a:lstStyle/>
          <a:p>
            <a:r>
              <a:rPr lang="en-US" sz="2400" b="1" dirty="0" smtClean="0">
                <a:solidFill>
                  <a:srgbClr val="007434"/>
                </a:solidFill>
                <a:effectLst>
                  <a:outerShdw blurRad="38100" dist="38100" dir="2700000" algn="tl">
                    <a:srgbClr val="000000">
                      <a:alpha val="43137"/>
                    </a:srgbClr>
                  </a:outerShdw>
                </a:effectLst>
              </a:rPr>
              <a:t>  </a:t>
            </a:r>
          </a:p>
          <a:p>
            <a:endParaRPr lang="en-US" sz="2100" b="1" dirty="0" smtClean="0">
              <a:solidFill>
                <a:srgbClr val="007434"/>
              </a:solidFill>
              <a:effectLst>
                <a:outerShdw blurRad="38100" dist="38100" dir="2700000" algn="tl">
                  <a:srgbClr val="000000">
                    <a:alpha val="43137"/>
                  </a:srgbClr>
                </a:outerShdw>
              </a:effectLst>
            </a:endParaRPr>
          </a:p>
          <a:p>
            <a:r>
              <a:rPr lang="en-US" sz="2150" b="1" dirty="0" smtClean="0">
                <a:solidFill>
                  <a:srgbClr val="007434"/>
                </a:solidFill>
                <a:effectLst>
                  <a:outerShdw blurRad="38100" dist="38100" dir="2700000" algn="tl">
                    <a:srgbClr val="000000">
                      <a:alpha val="43137"/>
                    </a:srgbClr>
                  </a:outerShdw>
                </a:effectLst>
              </a:rPr>
              <a:t>How many wild bighorn sheep were in the US before European settlement?   </a:t>
            </a:r>
          </a:p>
        </p:txBody>
      </p:sp>
      <p:sp>
        <p:nvSpPr>
          <p:cNvPr id="21" name="TextBox 20"/>
          <p:cNvSpPr txBox="1"/>
          <p:nvPr/>
        </p:nvSpPr>
        <p:spPr>
          <a:xfrm>
            <a:off x="4724400" y="2627811"/>
            <a:ext cx="1600200" cy="369332"/>
          </a:xfrm>
          <a:prstGeom prst="rect">
            <a:avLst/>
          </a:prstGeom>
          <a:noFill/>
        </p:spPr>
        <p:txBody>
          <a:bodyPr wrap="square" rtlCol="0">
            <a:spAutoFit/>
          </a:bodyPr>
          <a:lstStyle/>
          <a:p>
            <a:r>
              <a:rPr lang="en-US" dirty="0" err="1" smtClean="0"/>
              <a:t>Dall’s</a:t>
            </a:r>
            <a:r>
              <a:rPr lang="en-US" dirty="0" smtClean="0"/>
              <a:t> Sheep</a:t>
            </a:r>
            <a:endParaRPr lang="en-US" dirty="0"/>
          </a:p>
        </p:txBody>
      </p:sp>
      <p:sp>
        <p:nvSpPr>
          <p:cNvPr id="22" name="TextBox 21"/>
          <p:cNvSpPr txBox="1"/>
          <p:nvPr/>
        </p:nvSpPr>
        <p:spPr>
          <a:xfrm>
            <a:off x="6781800" y="4800600"/>
            <a:ext cx="1600200" cy="369332"/>
          </a:xfrm>
          <a:prstGeom prst="rect">
            <a:avLst/>
          </a:prstGeom>
          <a:noFill/>
        </p:spPr>
        <p:txBody>
          <a:bodyPr wrap="square" rtlCol="0">
            <a:spAutoFit/>
          </a:bodyPr>
          <a:lstStyle/>
          <a:p>
            <a:r>
              <a:rPr lang="en-US" dirty="0" smtClean="0"/>
              <a:t>Stone’s Sheep</a:t>
            </a:r>
            <a:endParaRPr lang="en-US" dirty="0"/>
          </a:p>
        </p:txBody>
      </p:sp>
      <p:pic>
        <p:nvPicPr>
          <p:cNvPr id="23" name="Picture 22" descr="David Reed_stones sheep.jpg"/>
          <p:cNvPicPr>
            <a:picLocks noChangeAspect="1"/>
          </p:cNvPicPr>
          <p:nvPr/>
        </p:nvPicPr>
        <p:blipFill>
          <a:blip r:embed="rId5" cstate="print"/>
          <a:srcRect l="19792" t="460" r="9375" b="2920"/>
          <a:stretch>
            <a:fillRect/>
          </a:stretch>
        </p:blipFill>
        <p:spPr>
          <a:xfrm>
            <a:off x="6248400" y="2660079"/>
            <a:ext cx="2367381" cy="2521521"/>
          </a:xfrm>
          <a:prstGeom prst="rect">
            <a:avLst/>
          </a:prstGeom>
        </p:spPr>
      </p:pic>
      <p:sp>
        <p:nvSpPr>
          <p:cNvPr id="24" name="TextBox 23"/>
          <p:cNvSpPr txBox="1"/>
          <p:nvPr/>
        </p:nvSpPr>
        <p:spPr>
          <a:xfrm>
            <a:off x="7196538" y="4929052"/>
            <a:ext cx="1477199" cy="276999"/>
          </a:xfrm>
          <a:prstGeom prst="rect">
            <a:avLst/>
          </a:prstGeom>
          <a:noFill/>
        </p:spPr>
        <p:txBody>
          <a:bodyPr wrap="none" rtlCol="0">
            <a:spAutoFit/>
          </a:bodyPr>
          <a:lstStyle/>
          <a:p>
            <a:r>
              <a:rPr lang="en-US" sz="1200" dirty="0" smtClean="0"/>
              <a:t>Photo by David Reed</a:t>
            </a:r>
            <a:endParaRPr lang="en-US" sz="1200" dirty="0"/>
          </a:p>
        </p:txBody>
      </p:sp>
      <p:sp>
        <p:nvSpPr>
          <p:cNvPr id="26" name="TextBox 25"/>
          <p:cNvSpPr txBox="1"/>
          <p:nvPr/>
        </p:nvSpPr>
        <p:spPr>
          <a:xfrm>
            <a:off x="7173685" y="2629989"/>
            <a:ext cx="1600200" cy="369332"/>
          </a:xfrm>
          <a:prstGeom prst="rect">
            <a:avLst/>
          </a:prstGeom>
          <a:noFill/>
        </p:spPr>
        <p:txBody>
          <a:bodyPr wrap="square" rtlCol="0">
            <a:spAutoFit/>
          </a:bodyPr>
          <a:lstStyle/>
          <a:p>
            <a:r>
              <a:rPr lang="en-US" dirty="0" smtClean="0"/>
              <a:t>Stone’s Sheep</a:t>
            </a:r>
            <a:endParaRPr lang="en-US" dirty="0"/>
          </a:p>
        </p:txBody>
      </p:sp>
      <p:sp>
        <p:nvSpPr>
          <p:cNvPr id="29" name="U-Turn Arrow 28"/>
          <p:cNvSpPr/>
          <p:nvPr/>
        </p:nvSpPr>
        <p:spPr>
          <a:xfrm rot="16200000">
            <a:off x="228600" y="4900748"/>
            <a:ext cx="990600" cy="685800"/>
          </a:xfrm>
          <a:prstGeom prst="uturn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13" grpId="0"/>
      <p:bldP spid="25" grpId="0" animBg="1"/>
      <p:bldP spid="28" grpId="0" animBg="1"/>
      <p:bldP spid="16" grpId="0"/>
      <p:bldP spid="21" grpId="0"/>
      <p:bldP spid="24" grpId="0"/>
      <p:bldP spid="26" grpId="0"/>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28600" y="1066800"/>
            <a:ext cx="8686800" cy="5562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3760381" y="1185208"/>
            <a:ext cx="253596" cy="830997"/>
          </a:xfrm>
          <a:prstGeom prst="rect">
            <a:avLst/>
          </a:prstGeom>
          <a:noFill/>
        </p:spPr>
        <p:txBody>
          <a:bodyPr wrap="none" rtlCol="0">
            <a:spAutoFit/>
          </a:bodyPr>
          <a:lstStyle/>
          <a:p>
            <a:endParaRPr lang="en-US" sz="2400" dirty="0" smtClean="0"/>
          </a:p>
          <a:p>
            <a:r>
              <a:rPr lang="en-US" sz="2400" dirty="0" smtClean="0"/>
              <a:t> </a:t>
            </a:r>
            <a:endParaRPr lang="en-US" sz="2400" dirty="0"/>
          </a:p>
        </p:txBody>
      </p:sp>
      <p:sp>
        <p:nvSpPr>
          <p:cNvPr id="26" name="TextBox 25"/>
          <p:cNvSpPr txBox="1"/>
          <p:nvPr/>
        </p:nvSpPr>
        <p:spPr>
          <a:xfrm>
            <a:off x="304800" y="1120914"/>
            <a:ext cx="6934200" cy="400110"/>
          </a:xfrm>
          <a:prstGeom prst="rect">
            <a:avLst/>
          </a:prstGeom>
          <a:noFill/>
        </p:spPr>
        <p:txBody>
          <a:bodyPr wrap="square" rtlCol="0">
            <a:spAutoFit/>
          </a:bodyPr>
          <a:lstStyle/>
          <a:p>
            <a:r>
              <a:rPr lang="en-US" sz="2000" dirty="0" smtClean="0">
                <a:solidFill>
                  <a:schemeClr val="bg2"/>
                </a:solidFill>
              </a:rPr>
              <a:t>In the 1800s, there were about </a:t>
            </a:r>
            <a:r>
              <a:rPr lang="en-US" sz="2000" b="1" dirty="0" smtClean="0">
                <a:solidFill>
                  <a:schemeClr val="bg2"/>
                </a:solidFill>
              </a:rPr>
              <a:t>2 million </a:t>
            </a:r>
            <a:r>
              <a:rPr lang="en-US" sz="2000" dirty="0" smtClean="0">
                <a:solidFill>
                  <a:schemeClr val="bg2"/>
                </a:solidFill>
              </a:rPr>
              <a:t>bighorn sheep</a:t>
            </a:r>
            <a:endParaRPr lang="en-US" sz="2000" dirty="0">
              <a:solidFill>
                <a:schemeClr val="bg2"/>
              </a:solidFill>
            </a:endParaRPr>
          </a:p>
        </p:txBody>
      </p:sp>
      <p:sp>
        <p:nvSpPr>
          <p:cNvPr id="21" name="TextBox 20"/>
          <p:cNvSpPr txBox="1"/>
          <p:nvPr/>
        </p:nvSpPr>
        <p:spPr>
          <a:xfrm>
            <a:off x="1115290" y="152400"/>
            <a:ext cx="7070654" cy="769441"/>
          </a:xfrm>
          <a:prstGeom prst="rect">
            <a:avLst/>
          </a:prstGeom>
          <a:noFill/>
        </p:spPr>
        <p:txBody>
          <a:bodyPr wrap="none" rtlCol="0">
            <a:spAutoFit/>
          </a:bodyPr>
          <a:lstStyle/>
          <a:p>
            <a:r>
              <a:rPr lang="en-US" sz="4400" b="1" dirty="0" smtClean="0"/>
              <a:t>Counting Sheep:  How Many?</a:t>
            </a:r>
            <a:endParaRPr lang="en-US" sz="4400" b="1" dirty="0"/>
          </a:p>
        </p:txBody>
      </p:sp>
      <p:sp>
        <p:nvSpPr>
          <p:cNvPr id="27" name="TextBox 26"/>
          <p:cNvSpPr txBox="1"/>
          <p:nvPr/>
        </p:nvSpPr>
        <p:spPr>
          <a:xfrm>
            <a:off x="1981200" y="2263914"/>
            <a:ext cx="5486400" cy="400110"/>
          </a:xfrm>
          <a:prstGeom prst="rect">
            <a:avLst/>
          </a:prstGeom>
          <a:noFill/>
        </p:spPr>
        <p:txBody>
          <a:bodyPr wrap="square" rtlCol="0">
            <a:spAutoFit/>
          </a:bodyPr>
          <a:lstStyle/>
          <a:p>
            <a:endParaRPr lang="en-US" sz="2000" dirty="0">
              <a:solidFill>
                <a:schemeClr val="bg1"/>
              </a:solidFill>
            </a:endParaRPr>
          </a:p>
        </p:txBody>
      </p:sp>
      <p:sp>
        <p:nvSpPr>
          <p:cNvPr id="29" name="TextBox 28"/>
          <p:cNvSpPr txBox="1"/>
          <p:nvPr/>
        </p:nvSpPr>
        <p:spPr>
          <a:xfrm>
            <a:off x="3657600" y="1828800"/>
            <a:ext cx="3048000" cy="707886"/>
          </a:xfrm>
          <a:prstGeom prst="rect">
            <a:avLst/>
          </a:prstGeom>
          <a:noFill/>
        </p:spPr>
        <p:txBody>
          <a:bodyPr wrap="square" rtlCol="0">
            <a:spAutoFit/>
          </a:bodyPr>
          <a:lstStyle/>
          <a:p>
            <a:r>
              <a:rPr lang="en-US" sz="2000" dirty="0" smtClean="0">
                <a:solidFill>
                  <a:schemeClr val="bg2"/>
                </a:solidFill>
              </a:rPr>
              <a:t>and their historic range included most of the west</a:t>
            </a:r>
            <a:endParaRPr lang="en-US" sz="2000" dirty="0">
              <a:solidFill>
                <a:schemeClr val="bg2"/>
              </a:solidFill>
            </a:endParaRPr>
          </a:p>
        </p:txBody>
      </p:sp>
      <p:cxnSp>
        <p:nvCxnSpPr>
          <p:cNvPr id="31" name="Straight Connector 30"/>
          <p:cNvCxnSpPr/>
          <p:nvPr/>
        </p:nvCxnSpPr>
        <p:spPr>
          <a:xfrm>
            <a:off x="1219200" y="2133600"/>
            <a:ext cx="0" cy="38862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233408" y="6004302"/>
            <a:ext cx="4800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903204" y="6324600"/>
            <a:ext cx="19050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bg1"/>
                </a:solidFill>
              </a:rPr>
              <a:t>Map: </a:t>
            </a:r>
            <a:r>
              <a:rPr lang="en-US" sz="1000" dirty="0" err="1" smtClean="0">
                <a:solidFill>
                  <a:schemeClr val="bg1"/>
                </a:solidFill>
              </a:rPr>
              <a:t>Buechner</a:t>
            </a:r>
            <a:r>
              <a:rPr lang="en-US" sz="1000" dirty="0" smtClean="0">
                <a:solidFill>
                  <a:schemeClr val="bg1"/>
                </a:solidFill>
              </a:rPr>
              <a:t> 1960 </a:t>
            </a:r>
            <a:endParaRPr lang="en-US" sz="1000" dirty="0">
              <a:solidFill>
                <a:schemeClr val="bg1"/>
              </a:solidFill>
            </a:endParaRPr>
          </a:p>
        </p:txBody>
      </p:sp>
      <p:sp>
        <p:nvSpPr>
          <p:cNvPr id="16" name="Rectangle 15"/>
          <p:cNvSpPr/>
          <p:nvPr/>
        </p:nvSpPr>
        <p:spPr>
          <a:xfrm>
            <a:off x="259596" y="2362200"/>
            <a:ext cx="914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2 Million</a:t>
            </a:r>
            <a:endParaRPr lang="en-US" sz="1600" dirty="0">
              <a:solidFill>
                <a:schemeClr val="bg1"/>
              </a:solidFill>
            </a:endParaRPr>
          </a:p>
        </p:txBody>
      </p:sp>
      <p:sp>
        <p:nvSpPr>
          <p:cNvPr id="28" name="Oval 27"/>
          <p:cNvSpPr/>
          <p:nvPr/>
        </p:nvSpPr>
        <p:spPr>
          <a:xfrm>
            <a:off x="1676400" y="24384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357392" y="6047510"/>
            <a:ext cx="914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1800s</a:t>
            </a:r>
            <a:endParaRPr lang="en-US" sz="1600" dirty="0">
              <a:solidFill>
                <a:schemeClr val="bg1"/>
              </a:solidFill>
            </a:endParaRPr>
          </a:p>
        </p:txBody>
      </p:sp>
      <p:grpSp>
        <p:nvGrpSpPr>
          <p:cNvPr id="20" name="Group 19"/>
          <p:cNvGrpSpPr/>
          <p:nvPr/>
        </p:nvGrpSpPr>
        <p:grpSpPr>
          <a:xfrm>
            <a:off x="6477000" y="1619250"/>
            <a:ext cx="1981200" cy="1295400"/>
            <a:chOff x="4953000" y="1981200"/>
            <a:chExt cx="3810000" cy="2877392"/>
          </a:xfrm>
        </p:grpSpPr>
        <p:pic>
          <p:nvPicPr>
            <p:cNvPr id="32" name="Picture 31" descr="1850 vs. 1955 vs. 2012 BHS Distribution in 14 Western States.jpg"/>
            <p:cNvPicPr>
              <a:picLocks noChangeAspect="1"/>
            </p:cNvPicPr>
            <p:nvPr/>
          </p:nvPicPr>
          <p:blipFill>
            <a:blip r:embed="rId3" cstate="print">
              <a:clrChange>
                <a:clrFrom>
                  <a:srgbClr val="FFFFFE"/>
                </a:clrFrom>
                <a:clrTo>
                  <a:srgbClr val="FFFFFE">
                    <a:alpha val="0"/>
                  </a:srgbClr>
                </a:clrTo>
              </a:clrChange>
            </a:blip>
            <a:srcRect l="28945" t="4789" r="26418" b="63444"/>
            <a:stretch>
              <a:fillRect/>
            </a:stretch>
          </p:blipFill>
          <p:spPr>
            <a:xfrm>
              <a:off x="5638800" y="1981200"/>
              <a:ext cx="3124200" cy="2877392"/>
            </a:xfrm>
            <a:prstGeom prst="rect">
              <a:avLst/>
            </a:prstGeom>
          </p:spPr>
        </p:pic>
        <p:sp>
          <p:nvSpPr>
            <p:cNvPr id="34" name="Rectangle 33"/>
            <p:cNvSpPr/>
            <p:nvPr/>
          </p:nvSpPr>
          <p:spPr>
            <a:xfrm>
              <a:off x="4953000" y="2133600"/>
              <a:ext cx="990600" cy="457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35" name="TextBox 34"/>
          <p:cNvSpPr txBox="1"/>
          <p:nvPr/>
        </p:nvSpPr>
        <p:spPr>
          <a:xfrm>
            <a:off x="7391400" y="1476375"/>
            <a:ext cx="622286" cy="307777"/>
          </a:xfrm>
          <a:prstGeom prst="rect">
            <a:avLst/>
          </a:prstGeom>
          <a:noFill/>
        </p:spPr>
        <p:txBody>
          <a:bodyPr wrap="none" rtlCol="0">
            <a:spAutoFit/>
          </a:bodyPr>
          <a:lstStyle/>
          <a:p>
            <a:r>
              <a:rPr lang="en-US" sz="1400" b="1" dirty="0" smtClean="0">
                <a:solidFill>
                  <a:schemeClr val="bg1"/>
                </a:solidFill>
              </a:rPr>
              <a:t>1800s</a:t>
            </a:r>
            <a:endParaRPr lang="en-US" sz="1400" b="1" dirty="0">
              <a:solidFill>
                <a:schemeClr val="bg1"/>
              </a:solidFill>
            </a:endParaRPr>
          </a:p>
        </p:txBody>
      </p:sp>
      <p:sp>
        <p:nvSpPr>
          <p:cNvPr id="25" name="TextBox 24"/>
          <p:cNvSpPr txBox="1"/>
          <p:nvPr/>
        </p:nvSpPr>
        <p:spPr>
          <a:xfrm>
            <a:off x="2209800" y="6324600"/>
            <a:ext cx="586507" cy="369332"/>
          </a:xfrm>
          <a:prstGeom prst="rect">
            <a:avLst/>
          </a:prstGeom>
          <a:noFill/>
        </p:spPr>
        <p:txBody>
          <a:bodyPr wrap="none" rtlCol="0">
            <a:spAutoFit/>
          </a:bodyPr>
          <a:lstStyle/>
          <a:p>
            <a:r>
              <a:rPr lang="en-US" dirty="0" smtClean="0">
                <a:solidFill>
                  <a:schemeClr val="bg1"/>
                </a:solidFill>
              </a:rPr>
              <a:t>Year</a:t>
            </a:r>
            <a:endParaRPr lang="en-US" dirty="0">
              <a:solidFill>
                <a:schemeClr val="bg1"/>
              </a:solidFill>
            </a:endParaRPr>
          </a:p>
        </p:txBody>
      </p:sp>
      <p:sp>
        <p:nvSpPr>
          <p:cNvPr id="36" name="Right Arrow 35"/>
          <p:cNvSpPr/>
          <p:nvPr/>
        </p:nvSpPr>
        <p:spPr>
          <a:xfrm rot="19367935">
            <a:off x="6362475" y="2416241"/>
            <a:ext cx="533400" cy="304800"/>
          </a:xfrm>
          <a:prstGeom prst="right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15" grpId="0"/>
      <p:bldP spid="16" grpId="0" animBg="1"/>
      <p:bldP spid="28" grpId="0" animBg="1"/>
      <p:bldP spid="30" grpId="0" animBg="1"/>
      <p:bldP spid="35" grpId="0"/>
      <p:bldP spid="25" grpId="0"/>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28600" y="1066800"/>
            <a:ext cx="8686800" cy="5562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760381" y="1185208"/>
            <a:ext cx="253596" cy="830997"/>
          </a:xfrm>
          <a:prstGeom prst="rect">
            <a:avLst/>
          </a:prstGeom>
          <a:noFill/>
        </p:spPr>
        <p:txBody>
          <a:bodyPr wrap="none" rtlCol="0">
            <a:spAutoFit/>
          </a:bodyPr>
          <a:lstStyle/>
          <a:p>
            <a:endParaRPr lang="en-US" sz="2400" dirty="0" smtClean="0"/>
          </a:p>
          <a:p>
            <a:r>
              <a:rPr lang="en-US" sz="2400" dirty="0" smtClean="0"/>
              <a:t> </a:t>
            </a:r>
            <a:endParaRPr lang="en-US" sz="2400" dirty="0"/>
          </a:p>
        </p:txBody>
      </p:sp>
      <p:sp>
        <p:nvSpPr>
          <p:cNvPr id="26" name="TextBox 25"/>
          <p:cNvSpPr txBox="1"/>
          <p:nvPr/>
        </p:nvSpPr>
        <p:spPr>
          <a:xfrm>
            <a:off x="348714" y="1126212"/>
            <a:ext cx="7924800" cy="400110"/>
          </a:xfrm>
          <a:prstGeom prst="rect">
            <a:avLst/>
          </a:prstGeom>
          <a:noFill/>
        </p:spPr>
        <p:txBody>
          <a:bodyPr wrap="square" rtlCol="0">
            <a:spAutoFit/>
          </a:bodyPr>
          <a:lstStyle/>
          <a:p>
            <a:r>
              <a:rPr lang="en-US" sz="2000" dirty="0" smtClean="0">
                <a:solidFill>
                  <a:srgbClr val="FF0000"/>
                </a:solidFill>
              </a:rPr>
              <a:t>By the early 1900s, the number of bighorn sheep declined to about 15,000</a:t>
            </a:r>
            <a:endParaRPr lang="en-US" sz="2000" dirty="0">
              <a:solidFill>
                <a:srgbClr val="FF0000"/>
              </a:solidFill>
            </a:endParaRPr>
          </a:p>
        </p:txBody>
      </p:sp>
      <p:sp>
        <p:nvSpPr>
          <p:cNvPr id="38" name="Rectangle 37"/>
          <p:cNvSpPr/>
          <p:nvPr/>
        </p:nvSpPr>
        <p:spPr>
          <a:xfrm>
            <a:off x="273804" y="5410200"/>
            <a:ext cx="914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15,000</a:t>
            </a:r>
            <a:endParaRPr lang="en-US" sz="1600" dirty="0">
              <a:solidFill>
                <a:schemeClr val="bg1"/>
              </a:solidFill>
            </a:endParaRPr>
          </a:p>
        </p:txBody>
      </p:sp>
      <p:sp>
        <p:nvSpPr>
          <p:cNvPr id="39" name="Rectangle 38"/>
          <p:cNvSpPr/>
          <p:nvPr/>
        </p:nvSpPr>
        <p:spPr>
          <a:xfrm>
            <a:off x="259596" y="2362200"/>
            <a:ext cx="914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2 Million</a:t>
            </a:r>
            <a:endParaRPr lang="en-US" sz="1600" dirty="0">
              <a:solidFill>
                <a:schemeClr val="bg1"/>
              </a:solidFill>
            </a:endParaRPr>
          </a:p>
        </p:txBody>
      </p:sp>
      <p:sp>
        <p:nvSpPr>
          <p:cNvPr id="41" name="Oval 40"/>
          <p:cNvSpPr/>
          <p:nvPr/>
        </p:nvSpPr>
        <p:spPr>
          <a:xfrm>
            <a:off x="1676400" y="24384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p:cNvCxnSpPr/>
          <p:nvPr/>
        </p:nvCxnSpPr>
        <p:spPr>
          <a:xfrm>
            <a:off x="1219200" y="2133600"/>
            <a:ext cx="0" cy="38862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233408" y="6004302"/>
            <a:ext cx="4800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029200" y="2667000"/>
            <a:ext cx="7924800" cy="707886"/>
          </a:xfrm>
          <a:prstGeom prst="rect">
            <a:avLst/>
          </a:prstGeom>
          <a:noFill/>
        </p:spPr>
        <p:txBody>
          <a:bodyPr wrap="square" rtlCol="0">
            <a:spAutoFit/>
          </a:bodyPr>
          <a:lstStyle/>
          <a:p>
            <a:r>
              <a:rPr lang="en-US" sz="2000" dirty="0" smtClean="0">
                <a:solidFill>
                  <a:srgbClr val="FF0000"/>
                </a:solidFill>
              </a:rPr>
              <a:t>And their range was </a:t>
            </a:r>
          </a:p>
          <a:p>
            <a:r>
              <a:rPr lang="en-US" sz="2000" dirty="0" smtClean="0">
                <a:solidFill>
                  <a:srgbClr val="FF0000"/>
                </a:solidFill>
              </a:rPr>
              <a:t>much reduced</a:t>
            </a:r>
            <a:endParaRPr lang="en-US" sz="2000" dirty="0">
              <a:solidFill>
                <a:srgbClr val="FF0000"/>
              </a:solidFill>
            </a:endParaRPr>
          </a:p>
        </p:txBody>
      </p:sp>
      <p:sp>
        <p:nvSpPr>
          <p:cNvPr id="47" name="Oval 46"/>
          <p:cNvSpPr/>
          <p:nvPr/>
        </p:nvSpPr>
        <p:spPr>
          <a:xfrm>
            <a:off x="2590800" y="5486400"/>
            <a:ext cx="228600" cy="2286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p:cNvCxnSpPr/>
          <p:nvPr/>
        </p:nvCxnSpPr>
        <p:spPr>
          <a:xfrm>
            <a:off x="1828800" y="2667000"/>
            <a:ext cx="838200" cy="2819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2362200" y="3048000"/>
            <a:ext cx="2019335" cy="400110"/>
          </a:xfrm>
          <a:prstGeom prst="rect">
            <a:avLst/>
          </a:prstGeom>
          <a:noFill/>
        </p:spPr>
        <p:txBody>
          <a:bodyPr wrap="none" rtlCol="0">
            <a:spAutoFit/>
          </a:bodyPr>
          <a:lstStyle/>
          <a:p>
            <a:r>
              <a:rPr lang="en-US" sz="2000" b="1" dirty="0" smtClean="0">
                <a:solidFill>
                  <a:schemeClr val="bg1"/>
                </a:solidFill>
              </a:rPr>
              <a:t>What happened?</a:t>
            </a:r>
            <a:endParaRPr lang="en-US" sz="2000" b="1" dirty="0">
              <a:solidFill>
                <a:schemeClr val="bg1"/>
              </a:solidFill>
            </a:endParaRPr>
          </a:p>
        </p:txBody>
      </p:sp>
      <p:sp>
        <p:nvSpPr>
          <p:cNvPr id="53" name="TextBox 52"/>
          <p:cNvSpPr txBox="1"/>
          <p:nvPr/>
        </p:nvSpPr>
        <p:spPr>
          <a:xfrm>
            <a:off x="2667000" y="3578185"/>
            <a:ext cx="6336030" cy="2215991"/>
          </a:xfrm>
          <a:prstGeom prst="rect">
            <a:avLst/>
          </a:prstGeom>
          <a:noFill/>
        </p:spPr>
        <p:txBody>
          <a:bodyPr wrap="none" rtlCol="0">
            <a:spAutoFit/>
          </a:bodyPr>
          <a:lstStyle/>
          <a:p>
            <a:r>
              <a:rPr lang="en-US" sz="2000" dirty="0" smtClean="0">
                <a:solidFill>
                  <a:schemeClr val="bg1"/>
                </a:solidFill>
              </a:rPr>
              <a:t>European settlement</a:t>
            </a:r>
          </a:p>
          <a:p>
            <a:pPr>
              <a:buFont typeface="Arial" pitchFamily="34" charset="0"/>
              <a:buChar char="•"/>
            </a:pPr>
            <a:r>
              <a:rPr lang="en-US" sz="2000" dirty="0" smtClean="0">
                <a:solidFill>
                  <a:schemeClr val="bg1"/>
                </a:solidFill>
              </a:rPr>
              <a:t>  </a:t>
            </a:r>
            <a:r>
              <a:rPr lang="en-US" sz="2000" b="1" dirty="0" smtClean="0">
                <a:solidFill>
                  <a:schemeClr val="bg1"/>
                </a:solidFill>
              </a:rPr>
              <a:t>Unregulated</a:t>
            </a:r>
            <a:r>
              <a:rPr lang="en-US" sz="2000" dirty="0" smtClean="0">
                <a:solidFill>
                  <a:schemeClr val="bg1"/>
                </a:solidFill>
              </a:rPr>
              <a:t> hunting</a:t>
            </a:r>
          </a:p>
          <a:p>
            <a:pPr>
              <a:buFont typeface="Arial" pitchFamily="34" charset="0"/>
              <a:buChar char="•"/>
            </a:pPr>
            <a:r>
              <a:rPr lang="en-US" sz="2000" dirty="0" smtClean="0">
                <a:solidFill>
                  <a:schemeClr val="bg1"/>
                </a:solidFill>
              </a:rPr>
              <a:t>  Habitat loss</a:t>
            </a:r>
          </a:p>
          <a:p>
            <a:pPr>
              <a:buFont typeface="Arial" pitchFamily="34" charset="0"/>
              <a:buChar char="•"/>
            </a:pPr>
            <a:r>
              <a:rPr lang="en-US" sz="2000" dirty="0" smtClean="0">
                <a:solidFill>
                  <a:schemeClr val="bg1"/>
                </a:solidFill>
              </a:rPr>
              <a:t>  Predation</a:t>
            </a:r>
          </a:p>
          <a:p>
            <a:pPr>
              <a:buFont typeface="Arial" pitchFamily="34" charset="0"/>
              <a:buChar char="•"/>
            </a:pPr>
            <a:r>
              <a:rPr lang="en-US" sz="2000" dirty="0" smtClean="0">
                <a:solidFill>
                  <a:schemeClr val="bg1"/>
                </a:solidFill>
              </a:rPr>
              <a:t>  Disease transfer to wild bighorns from domestic livestock</a:t>
            </a:r>
          </a:p>
          <a:p>
            <a:pPr>
              <a:buFont typeface="Arial" pitchFamily="34" charset="0"/>
              <a:buChar char="•"/>
            </a:pPr>
            <a:r>
              <a:rPr lang="en-US" sz="2000" dirty="0" smtClean="0">
                <a:solidFill>
                  <a:schemeClr val="bg1"/>
                </a:solidFill>
              </a:rPr>
              <a:t>  Competition for food with domestic livestock</a:t>
            </a:r>
          </a:p>
          <a:p>
            <a:endParaRPr lang="en-US" dirty="0">
              <a:solidFill>
                <a:schemeClr val="bg1"/>
              </a:solidFill>
            </a:endParaRPr>
          </a:p>
        </p:txBody>
      </p:sp>
      <p:sp>
        <p:nvSpPr>
          <p:cNvPr id="55" name="Rectangle 54"/>
          <p:cNvSpPr/>
          <p:nvPr/>
        </p:nvSpPr>
        <p:spPr>
          <a:xfrm>
            <a:off x="2300208" y="6048376"/>
            <a:ext cx="914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1900s</a:t>
            </a:r>
            <a:endParaRPr lang="en-US" sz="1600" dirty="0">
              <a:solidFill>
                <a:schemeClr val="bg1"/>
              </a:solidFill>
            </a:endParaRPr>
          </a:p>
        </p:txBody>
      </p:sp>
      <p:grpSp>
        <p:nvGrpSpPr>
          <p:cNvPr id="25" name="Group 24"/>
          <p:cNvGrpSpPr/>
          <p:nvPr/>
        </p:nvGrpSpPr>
        <p:grpSpPr>
          <a:xfrm>
            <a:off x="6477000" y="1619250"/>
            <a:ext cx="1981200" cy="1295400"/>
            <a:chOff x="4953000" y="1981200"/>
            <a:chExt cx="3810000" cy="2877392"/>
          </a:xfrm>
        </p:grpSpPr>
        <p:pic>
          <p:nvPicPr>
            <p:cNvPr id="28" name="Picture 27" descr="1850 vs. 1955 vs. 2012 BHS Distribution in 14 Western States.jpg"/>
            <p:cNvPicPr>
              <a:picLocks noChangeAspect="1"/>
            </p:cNvPicPr>
            <p:nvPr/>
          </p:nvPicPr>
          <p:blipFill>
            <a:blip r:embed="rId3" cstate="print">
              <a:clrChange>
                <a:clrFrom>
                  <a:srgbClr val="FFFFFE"/>
                </a:clrFrom>
                <a:clrTo>
                  <a:srgbClr val="FFFFFE">
                    <a:alpha val="0"/>
                  </a:srgbClr>
                </a:clrTo>
              </a:clrChange>
            </a:blip>
            <a:srcRect l="28945" t="4789" r="26418" b="63444"/>
            <a:stretch>
              <a:fillRect/>
            </a:stretch>
          </p:blipFill>
          <p:spPr>
            <a:xfrm>
              <a:off x="5638800" y="1981200"/>
              <a:ext cx="3124200" cy="2877392"/>
            </a:xfrm>
            <a:prstGeom prst="rect">
              <a:avLst/>
            </a:prstGeom>
          </p:spPr>
        </p:pic>
        <p:sp>
          <p:nvSpPr>
            <p:cNvPr id="29" name="Rectangle 28"/>
            <p:cNvSpPr/>
            <p:nvPr/>
          </p:nvSpPr>
          <p:spPr>
            <a:xfrm>
              <a:off x="4953000" y="2133600"/>
              <a:ext cx="990600" cy="457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30" name="TextBox 29"/>
          <p:cNvSpPr txBox="1"/>
          <p:nvPr/>
        </p:nvSpPr>
        <p:spPr>
          <a:xfrm>
            <a:off x="7391400" y="1476375"/>
            <a:ext cx="622286" cy="307777"/>
          </a:xfrm>
          <a:prstGeom prst="rect">
            <a:avLst/>
          </a:prstGeom>
          <a:noFill/>
        </p:spPr>
        <p:txBody>
          <a:bodyPr wrap="none" rtlCol="0">
            <a:spAutoFit/>
          </a:bodyPr>
          <a:lstStyle/>
          <a:p>
            <a:r>
              <a:rPr lang="en-US" sz="1400" b="1" dirty="0" smtClean="0">
                <a:solidFill>
                  <a:schemeClr val="bg1"/>
                </a:solidFill>
              </a:rPr>
              <a:t>1800s</a:t>
            </a:r>
            <a:endParaRPr lang="en-US" sz="1400" b="1" dirty="0">
              <a:solidFill>
                <a:schemeClr val="bg1"/>
              </a:solidFill>
            </a:endParaRPr>
          </a:p>
        </p:txBody>
      </p:sp>
      <p:sp>
        <p:nvSpPr>
          <p:cNvPr id="40" name="Rectangle 39"/>
          <p:cNvSpPr/>
          <p:nvPr/>
        </p:nvSpPr>
        <p:spPr>
          <a:xfrm>
            <a:off x="6903204" y="6324600"/>
            <a:ext cx="19050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bg1"/>
                </a:solidFill>
              </a:rPr>
              <a:t>Map: </a:t>
            </a:r>
            <a:r>
              <a:rPr lang="en-US" sz="1000" dirty="0" err="1" smtClean="0">
                <a:solidFill>
                  <a:schemeClr val="bg1"/>
                </a:solidFill>
              </a:rPr>
              <a:t>Buechner</a:t>
            </a:r>
            <a:r>
              <a:rPr lang="en-US" sz="1000" dirty="0" smtClean="0">
                <a:solidFill>
                  <a:schemeClr val="bg1"/>
                </a:solidFill>
              </a:rPr>
              <a:t> 1960 </a:t>
            </a:r>
            <a:endParaRPr lang="en-US" sz="1000" dirty="0">
              <a:solidFill>
                <a:schemeClr val="bg1"/>
              </a:solidFill>
            </a:endParaRPr>
          </a:p>
        </p:txBody>
      </p:sp>
      <p:grpSp>
        <p:nvGrpSpPr>
          <p:cNvPr id="44" name="Group 43"/>
          <p:cNvGrpSpPr/>
          <p:nvPr/>
        </p:nvGrpSpPr>
        <p:grpSpPr>
          <a:xfrm>
            <a:off x="6391275" y="3448050"/>
            <a:ext cx="2219325" cy="1256951"/>
            <a:chOff x="6391275" y="3315049"/>
            <a:chExt cx="2219325" cy="1256951"/>
          </a:xfrm>
        </p:grpSpPr>
        <p:pic>
          <p:nvPicPr>
            <p:cNvPr id="45" name="Picture 44" descr="1850 vs. 1955 vs. 2012 BHS Distribution in 14 Western States.jpg"/>
            <p:cNvPicPr>
              <a:picLocks noChangeAspect="1"/>
            </p:cNvPicPr>
            <p:nvPr/>
          </p:nvPicPr>
          <p:blipFill>
            <a:blip r:embed="rId3" cstate="print">
              <a:clrChange>
                <a:clrFrom>
                  <a:srgbClr val="FFFFFE"/>
                </a:clrFrom>
                <a:clrTo>
                  <a:srgbClr val="FFFFFE">
                    <a:alpha val="0"/>
                  </a:srgbClr>
                </a:clrTo>
              </a:clrChange>
            </a:blip>
            <a:srcRect l="16296" t="36667" r="22353" b="33079"/>
            <a:stretch>
              <a:fillRect/>
            </a:stretch>
          </p:blipFill>
          <p:spPr>
            <a:xfrm>
              <a:off x="6391275" y="3315049"/>
              <a:ext cx="2219325" cy="1256951"/>
            </a:xfrm>
            <a:prstGeom prst="rect">
              <a:avLst/>
            </a:prstGeom>
          </p:spPr>
        </p:pic>
        <p:sp>
          <p:nvSpPr>
            <p:cNvPr id="48" name="Freeform 47"/>
            <p:cNvSpPr/>
            <p:nvPr/>
          </p:nvSpPr>
          <p:spPr>
            <a:xfrm>
              <a:off x="6478863" y="3359335"/>
              <a:ext cx="533270" cy="298265"/>
            </a:xfrm>
            <a:custGeom>
              <a:avLst/>
              <a:gdLst>
                <a:gd name="connsiteX0" fmla="*/ 21950 w 533270"/>
                <a:gd name="connsiteY0" fmla="*/ 0 h 298265"/>
                <a:gd name="connsiteX1" fmla="*/ 21950 w 533270"/>
                <a:gd name="connsiteY1" fmla="*/ 0 h 298265"/>
                <a:gd name="connsiteX2" fmla="*/ 393425 w 533270"/>
                <a:gd name="connsiteY2" fmla="*/ 4763 h 298265"/>
                <a:gd name="connsiteX3" fmla="*/ 407712 w 533270"/>
                <a:gd name="connsiteY3" fmla="*/ 9525 h 298265"/>
                <a:gd name="connsiteX4" fmla="*/ 455337 w 533270"/>
                <a:gd name="connsiteY4" fmla="*/ 23813 h 298265"/>
                <a:gd name="connsiteX5" fmla="*/ 469625 w 533270"/>
                <a:gd name="connsiteY5" fmla="*/ 28575 h 298265"/>
                <a:gd name="connsiteX6" fmla="*/ 493437 w 533270"/>
                <a:gd name="connsiteY6" fmla="*/ 52388 h 298265"/>
                <a:gd name="connsiteX7" fmla="*/ 522012 w 533270"/>
                <a:gd name="connsiteY7" fmla="*/ 76200 h 298265"/>
                <a:gd name="connsiteX8" fmla="*/ 522012 w 533270"/>
                <a:gd name="connsiteY8" fmla="*/ 157163 h 298265"/>
                <a:gd name="connsiteX9" fmla="*/ 517250 w 533270"/>
                <a:gd name="connsiteY9" fmla="*/ 171450 h 298265"/>
                <a:gd name="connsiteX10" fmla="*/ 502962 w 533270"/>
                <a:gd name="connsiteY10" fmla="*/ 200025 h 298265"/>
                <a:gd name="connsiteX11" fmla="*/ 498200 w 533270"/>
                <a:gd name="connsiteY11" fmla="*/ 223838 h 298265"/>
                <a:gd name="connsiteX12" fmla="*/ 493437 w 533270"/>
                <a:gd name="connsiteY12" fmla="*/ 238125 h 298265"/>
                <a:gd name="connsiteX13" fmla="*/ 474387 w 533270"/>
                <a:gd name="connsiteY13" fmla="*/ 242888 h 298265"/>
                <a:gd name="connsiteX14" fmla="*/ 50525 w 533270"/>
                <a:gd name="connsiteY14" fmla="*/ 228600 h 298265"/>
                <a:gd name="connsiteX15" fmla="*/ 36237 w 533270"/>
                <a:gd name="connsiteY15" fmla="*/ 219075 h 298265"/>
                <a:gd name="connsiteX16" fmla="*/ 26712 w 533270"/>
                <a:gd name="connsiteY16" fmla="*/ 204788 h 298265"/>
                <a:gd name="connsiteX17" fmla="*/ 17187 w 533270"/>
                <a:gd name="connsiteY17" fmla="*/ 171450 h 298265"/>
                <a:gd name="connsiteX18" fmla="*/ 7662 w 533270"/>
                <a:gd name="connsiteY18" fmla="*/ 147638 h 298265"/>
                <a:gd name="connsiteX19" fmla="*/ 2900 w 533270"/>
                <a:gd name="connsiteY19" fmla="*/ 133350 h 298265"/>
                <a:gd name="connsiteX20" fmla="*/ 12425 w 533270"/>
                <a:gd name="connsiteY20" fmla="*/ 38100 h 298265"/>
                <a:gd name="connsiteX21" fmla="*/ 21950 w 533270"/>
                <a:gd name="connsiteY21" fmla="*/ 23813 h 298265"/>
                <a:gd name="connsiteX22" fmla="*/ 21950 w 533270"/>
                <a:gd name="connsiteY22" fmla="*/ 0 h 298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3270" h="298265">
                  <a:moveTo>
                    <a:pt x="21950" y="0"/>
                  </a:moveTo>
                  <a:lnTo>
                    <a:pt x="21950" y="0"/>
                  </a:lnTo>
                  <a:lnTo>
                    <a:pt x="393425" y="4763"/>
                  </a:lnTo>
                  <a:cubicBezTo>
                    <a:pt x="398443" y="4887"/>
                    <a:pt x="402885" y="8146"/>
                    <a:pt x="407712" y="9525"/>
                  </a:cubicBezTo>
                  <a:cubicBezTo>
                    <a:pt x="458098" y="23921"/>
                    <a:pt x="387426" y="1177"/>
                    <a:pt x="455337" y="23813"/>
                  </a:cubicBezTo>
                  <a:lnTo>
                    <a:pt x="469625" y="28575"/>
                  </a:lnTo>
                  <a:cubicBezTo>
                    <a:pt x="495820" y="46039"/>
                    <a:pt x="473591" y="28573"/>
                    <a:pt x="493437" y="52388"/>
                  </a:cubicBezTo>
                  <a:cubicBezTo>
                    <a:pt x="504894" y="66137"/>
                    <a:pt x="507966" y="66836"/>
                    <a:pt x="522012" y="76200"/>
                  </a:cubicBezTo>
                  <a:cubicBezTo>
                    <a:pt x="533270" y="109971"/>
                    <a:pt x="529581" y="92825"/>
                    <a:pt x="522012" y="157163"/>
                  </a:cubicBezTo>
                  <a:cubicBezTo>
                    <a:pt x="521425" y="162149"/>
                    <a:pt x="519495" y="166960"/>
                    <a:pt x="517250" y="171450"/>
                  </a:cubicBezTo>
                  <a:cubicBezTo>
                    <a:pt x="505612" y="194727"/>
                    <a:pt x="508946" y="176088"/>
                    <a:pt x="502962" y="200025"/>
                  </a:cubicBezTo>
                  <a:cubicBezTo>
                    <a:pt x="500999" y="207878"/>
                    <a:pt x="500163" y="215985"/>
                    <a:pt x="498200" y="223838"/>
                  </a:cubicBezTo>
                  <a:cubicBezTo>
                    <a:pt x="496982" y="228708"/>
                    <a:pt x="497357" y="234989"/>
                    <a:pt x="493437" y="238125"/>
                  </a:cubicBezTo>
                  <a:cubicBezTo>
                    <a:pt x="488326" y="242214"/>
                    <a:pt x="480737" y="241300"/>
                    <a:pt x="474387" y="242888"/>
                  </a:cubicBezTo>
                  <a:cubicBezTo>
                    <a:pt x="401465" y="242030"/>
                    <a:pt x="172441" y="298265"/>
                    <a:pt x="50525" y="228600"/>
                  </a:cubicBezTo>
                  <a:cubicBezTo>
                    <a:pt x="45555" y="225760"/>
                    <a:pt x="41000" y="222250"/>
                    <a:pt x="36237" y="219075"/>
                  </a:cubicBezTo>
                  <a:cubicBezTo>
                    <a:pt x="33062" y="214313"/>
                    <a:pt x="29272" y="209907"/>
                    <a:pt x="26712" y="204788"/>
                  </a:cubicBezTo>
                  <a:cubicBezTo>
                    <a:pt x="22129" y="195622"/>
                    <a:pt x="20236" y="180596"/>
                    <a:pt x="17187" y="171450"/>
                  </a:cubicBezTo>
                  <a:cubicBezTo>
                    <a:pt x="14484" y="163340"/>
                    <a:pt x="10664" y="155643"/>
                    <a:pt x="7662" y="147638"/>
                  </a:cubicBezTo>
                  <a:cubicBezTo>
                    <a:pt x="5899" y="142937"/>
                    <a:pt x="4487" y="138113"/>
                    <a:pt x="2900" y="133350"/>
                  </a:cubicBezTo>
                  <a:cubicBezTo>
                    <a:pt x="3179" y="128608"/>
                    <a:pt x="0" y="62949"/>
                    <a:pt x="12425" y="38100"/>
                  </a:cubicBezTo>
                  <a:cubicBezTo>
                    <a:pt x="14985" y="32981"/>
                    <a:pt x="18775" y="28575"/>
                    <a:pt x="21950" y="23813"/>
                  </a:cubicBezTo>
                  <a:cubicBezTo>
                    <a:pt x="28132" y="5265"/>
                    <a:pt x="23162" y="13075"/>
                    <a:pt x="2195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TextBox 50"/>
          <p:cNvSpPr txBox="1"/>
          <p:nvPr/>
        </p:nvSpPr>
        <p:spPr>
          <a:xfrm>
            <a:off x="7391400" y="3292673"/>
            <a:ext cx="622286" cy="307777"/>
          </a:xfrm>
          <a:prstGeom prst="rect">
            <a:avLst/>
          </a:prstGeom>
          <a:noFill/>
        </p:spPr>
        <p:txBody>
          <a:bodyPr wrap="none" rtlCol="0">
            <a:spAutoFit/>
          </a:bodyPr>
          <a:lstStyle/>
          <a:p>
            <a:r>
              <a:rPr lang="en-US" sz="1400" b="1" dirty="0" smtClean="0">
                <a:solidFill>
                  <a:schemeClr val="bg1"/>
                </a:solidFill>
              </a:rPr>
              <a:t>1900s</a:t>
            </a:r>
            <a:endParaRPr lang="en-US" sz="1400" b="1" dirty="0">
              <a:solidFill>
                <a:schemeClr val="bg1"/>
              </a:solidFill>
            </a:endParaRPr>
          </a:p>
        </p:txBody>
      </p:sp>
      <p:sp>
        <p:nvSpPr>
          <p:cNvPr id="56" name="Right Arrow 55"/>
          <p:cNvSpPr/>
          <p:nvPr/>
        </p:nvSpPr>
        <p:spPr>
          <a:xfrm rot="2456406">
            <a:off x="6400800" y="3429000"/>
            <a:ext cx="533400" cy="304800"/>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2209800" y="6324600"/>
            <a:ext cx="586507" cy="369332"/>
          </a:xfrm>
          <a:prstGeom prst="rect">
            <a:avLst/>
          </a:prstGeom>
          <a:noFill/>
        </p:spPr>
        <p:txBody>
          <a:bodyPr wrap="none" rtlCol="0">
            <a:spAutoFit/>
          </a:bodyPr>
          <a:lstStyle/>
          <a:p>
            <a:r>
              <a:rPr lang="en-US" dirty="0" smtClean="0">
                <a:solidFill>
                  <a:schemeClr val="bg1"/>
                </a:solidFill>
              </a:rPr>
              <a:t>Year</a:t>
            </a:r>
            <a:endParaRPr lang="en-US" dirty="0">
              <a:solidFill>
                <a:schemeClr val="bg1"/>
              </a:solidFill>
            </a:endParaRPr>
          </a:p>
        </p:txBody>
      </p:sp>
      <p:sp>
        <p:nvSpPr>
          <p:cNvPr id="32" name="Rectangle 31"/>
          <p:cNvSpPr/>
          <p:nvPr/>
        </p:nvSpPr>
        <p:spPr>
          <a:xfrm>
            <a:off x="1357392" y="6047510"/>
            <a:ext cx="914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1800s</a:t>
            </a:r>
            <a:endParaRPr lang="en-US" sz="1600" dirty="0">
              <a:solidFill>
                <a:schemeClr val="bg1"/>
              </a:solidFill>
            </a:endParaRPr>
          </a:p>
        </p:txBody>
      </p:sp>
      <p:sp>
        <p:nvSpPr>
          <p:cNvPr id="33" name="TextBox 32"/>
          <p:cNvSpPr txBox="1"/>
          <p:nvPr/>
        </p:nvSpPr>
        <p:spPr>
          <a:xfrm>
            <a:off x="1115290" y="152400"/>
            <a:ext cx="7070654" cy="769441"/>
          </a:xfrm>
          <a:prstGeom prst="rect">
            <a:avLst/>
          </a:prstGeom>
          <a:noFill/>
        </p:spPr>
        <p:txBody>
          <a:bodyPr wrap="none" rtlCol="0">
            <a:spAutoFit/>
          </a:bodyPr>
          <a:lstStyle/>
          <a:p>
            <a:r>
              <a:rPr lang="en-US" sz="4400" b="1" dirty="0" smtClean="0"/>
              <a:t>Counting Sheep:  How Many?</a:t>
            </a:r>
            <a:endParaRPr lang="en-US" sz="4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3"/>
                                        </p:tgtEl>
                                        <p:attrNameLst>
                                          <p:attrName>style.visibility</p:attrName>
                                        </p:attrNameLst>
                                      </p:cBhvr>
                                      <p:to>
                                        <p:strVal val="visible"/>
                                      </p:to>
                                    </p:set>
                                    <p:anim calcmode="lin" valueType="num">
                                      <p:cBhvr additive="base">
                                        <p:cTn id="21" dur="500" fill="hold"/>
                                        <p:tgtEl>
                                          <p:spTgt spid="53"/>
                                        </p:tgtEl>
                                        <p:attrNameLst>
                                          <p:attrName>ppt_x</p:attrName>
                                        </p:attrNameLst>
                                      </p:cBhvr>
                                      <p:tavLst>
                                        <p:tav tm="0">
                                          <p:val>
                                            <p:strVal val="#ppt_x"/>
                                          </p:val>
                                        </p:tav>
                                        <p:tav tm="100000">
                                          <p:val>
                                            <p:strVal val="#ppt_x"/>
                                          </p:val>
                                        </p:tav>
                                      </p:tavLst>
                                    </p:anim>
                                    <p:anim calcmode="lin" valueType="num">
                                      <p:cBhvr additive="base">
                                        <p:cTn id="2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0" grpId="0"/>
      <p:bldP spid="53" grpId="0"/>
      <p:bldP spid="51" grpId="0"/>
      <p:bldP spid="5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28600" y="1066800"/>
            <a:ext cx="8686800" cy="5562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3760381" y="1185208"/>
            <a:ext cx="253596" cy="830997"/>
          </a:xfrm>
          <a:prstGeom prst="rect">
            <a:avLst/>
          </a:prstGeom>
          <a:noFill/>
        </p:spPr>
        <p:txBody>
          <a:bodyPr wrap="none" rtlCol="0">
            <a:spAutoFit/>
          </a:bodyPr>
          <a:lstStyle/>
          <a:p>
            <a:endParaRPr lang="en-US" sz="2400" dirty="0" smtClean="0"/>
          </a:p>
          <a:p>
            <a:r>
              <a:rPr lang="en-US" sz="2400" dirty="0" smtClean="0"/>
              <a:t> </a:t>
            </a:r>
            <a:endParaRPr lang="en-US" sz="2400" dirty="0"/>
          </a:p>
        </p:txBody>
      </p:sp>
      <p:sp>
        <p:nvSpPr>
          <p:cNvPr id="14" name="Rectangle 13"/>
          <p:cNvSpPr/>
          <p:nvPr/>
        </p:nvSpPr>
        <p:spPr>
          <a:xfrm>
            <a:off x="6147336" y="6381750"/>
            <a:ext cx="31242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bg1"/>
                </a:solidFill>
              </a:rPr>
              <a:t>Map: Wild Sheep Working Group 2012 </a:t>
            </a:r>
            <a:endParaRPr lang="en-US" sz="1000" dirty="0">
              <a:solidFill>
                <a:schemeClr val="bg1"/>
              </a:solidFill>
            </a:endParaRPr>
          </a:p>
        </p:txBody>
      </p:sp>
      <p:sp>
        <p:nvSpPr>
          <p:cNvPr id="17" name="Oval 16"/>
          <p:cNvSpPr/>
          <p:nvPr/>
        </p:nvSpPr>
        <p:spPr>
          <a:xfrm>
            <a:off x="7620000" y="1981200"/>
            <a:ext cx="1524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73804" y="5410200"/>
            <a:ext cx="914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15,000</a:t>
            </a:r>
            <a:endParaRPr lang="en-US" sz="1600" dirty="0">
              <a:solidFill>
                <a:schemeClr val="bg1"/>
              </a:solidFill>
            </a:endParaRPr>
          </a:p>
        </p:txBody>
      </p:sp>
      <p:sp>
        <p:nvSpPr>
          <p:cNvPr id="19" name="Rectangle 18"/>
          <p:cNvSpPr/>
          <p:nvPr/>
        </p:nvSpPr>
        <p:spPr>
          <a:xfrm>
            <a:off x="259596" y="2362200"/>
            <a:ext cx="914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2 Million</a:t>
            </a:r>
            <a:endParaRPr lang="en-US" sz="1600" dirty="0">
              <a:solidFill>
                <a:schemeClr val="bg1"/>
              </a:solidFill>
            </a:endParaRPr>
          </a:p>
        </p:txBody>
      </p:sp>
      <p:sp>
        <p:nvSpPr>
          <p:cNvPr id="20" name="Oval 19"/>
          <p:cNvSpPr/>
          <p:nvPr/>
        </p:nvSpPr>
        <p:spPr>
          <a:xfrm>
            <a:off x="1676400" y="24384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p:nvCxnSpPr>
        <p:spPr>
          <a:xfrm>
            <a:off x="1219200" y="2133600"/>
            <a:ext cx="0" cy="38862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233408" y="6004302"/>
            <a:ext cx="4800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2590800" y="5486400"/>
            <a:ext cx="228600" cy="2286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357392" y="6047510"/>
            <a:ext cx="914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1800s</a:t>
            </a:r>
            <a:endParaRPr lang="en-US" sz="1600" dirty="0">
              <a:solidFill>
                <a:schemeClr val="bg1"/>
              </a:solidFill>
            </a:endParaRPr>
          </a:p>
        </p:txBody>
      </p:sp>
      <p:sp>
        <p:nvSpPr>
          <p:cNvPr id="32" name="Rectangle 31"/>
          <p:cNvSpPr/>
          <p:nvPr/>
        </p:nvSpPr>
        <p:spPr>
          <a:xfrm>
            <a:off x="2300208" y="6047510"/>
            <a:ext cx="914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1900s</a:t>
            </a:r>
            <a:endParaRPr lang="en-US" sz="1600" dirty="0">
              <a:solidFill>
                <a:schemeClr val="bg1"/>
              </a:solidFill>
            </a:endParaRPr>
          </a:p>
        </p:txBody>
      </p:sp>
      <p:sp>
        <p:nvSpPr>
          <p:cNvPr id="33" name="Rectangle 32"/>
          <p:cNvSpPr/>
          <p:nvPr/>
        </p:nvSpPr>
        <p:spPr>
          <a:xfrm>
            <a:off x="3276600" y="6047510"/>
            <a:ext cx="914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2013</a:t>
            </a:r>
            <a:endParaRPr lang="en-US" sz="1600" dirty="0">
              <a:solidFill>
                <a:schemeClr val="bg1"/>
              </a:solidFill>
            </a:endParaRPr>
          </a:p>
        </p:txBody>
      </p:sp>
      <p:sp>
        <p:nvSpPr>
          <p:cNvPr id="34" name="Oval 33"/>
          <p:cNvSpPr/>
          <p:nvPr/>
        </p:nvSpPr>
        <p:spPr>
          <a:xfrm>
            <a:off x="3581400" y="4648200"/>
            <a:ext cx="228600" cy="228600"/>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p:cNvCxnSpPr/>
          <p:nvPr/>
        </p:nvCxnSpPr>
        <p:spPr>
          <a:xfrm>
            <a:off x="1828800" y="2667000"/>
            <a:ext cx="838200" cy="2819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34" idx="3"/>
            <a:endCxn id="30" idx="7"/>
          </p:cNvCxnSpPr>
          <p:nvPr/>
        </p:nvCxnSpPr>
        <p:spPr>
          <a:xfrm flipH="1">
            <a:off x="2785922" y="4843322"/>
            <a:ext cx="828956" cy="67655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258306" y="4648200"/>
            <a:ext cx="914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70,000</a:t>
            </a:r>
            <a:endParaRPr lang="en-US" sz="1600" dirty="0">
              <a:solidFill>
                <a:schemeClr val="bg1"/>
              </a:solidFill>
            </a:endParaRPr>
          </a:p>
        </p:txBody>
      </p:sp>
      <p:grpSp>
        <p:nvGrpSpPr>
          <p:cNvPr id="2" name="Group 46"/>
          <p:cNvGrpSpPr/>
          <p:nvPr/>
        </p:nvGrpSpPr>
        <p:grpSpPr>
          <a:xfrm>
            <a:off x="6391275" y="3448050"/>
            <a:ext cx="2219325" cy="1256951"/>
            <a:chOff x="6391275" y="3315049"/>
            <a:chExt cx="2219325" cy="1256951"/>
          </a:xfrm>
        </p:grpSpPr>
        <p:pic>
          <p:nvPicPr>
            <p:cNvPr id="48" name="Picture 47" descr="1850 vs. 1955 vs. 2012 BHS Distribution in 14 Western States.jpg"/>
            <p:cNvPicPr>
              <a:picLocks noChangeAspect="1"/>
            </p:cNvPicPr>
            <p:nvPr/>
          </p:nvPicPr>
          <p:blipFill>
            <a:blip r:embed="rId3" cstate="print">
              <a:clrChange>
                <a:clrFrom>
                  <a:srgbClr val="FFFFFE"/>
                </a:clrFrom>
                <a:clrTo>
                  <a:srgbClr val="FFFFFE">
                    <a:alpha val="0"/>
                  </a:srgbClr>
                </a:clrTo>
              </a:clrChange>
            </a:blip>
            <a:srcRect l="16296" t="36667" r="22353" b="33079"/>
            <a:stretch>
              <a:fillRect/>
            </a:stretch>
          </p:blipFill>
          <p:spPr>
            <a:xfrm>
              <a:off x="6391275" y="3315049"/>
              <a:ext cx="2219325" cy="1256951"/>
            </a:xfrm>
            <a:prstGeom prst="rect">
              <a:avLst/>
            </a:prstGeom>
          </p:spPr>
        </p:pic>
        <p:sp>
          <p:nvSpPr>
            <p:cNvPr id="49" name="Freeform 48"/>
            <p:cNvSpPr/>
            <p:nvPr/>
          </p:nvSpPr>
          <p:spPr>
            <a:xfrm>
              <a:off x="6478863" y="3359335"/>
              <a:ext cx="533270" cy="298265"/>
            </a:xfrm>
            <a:custGeom>
              <a:avLst/>
              <a:gdLst>
                <a:gd name="connsiteX0" fmla="*/ 21950 w 533270"/>
                <a:gd name="connsiteY0" fmla="*/ 0 h 298265"/>
                <a:gd name="connsiteX1" fmla="*/ 21950 w 533270"/>
                <a:gd name="connsiteY1" fmla="*/ 0 h 298265"/>
                <a:gd name="connsiteX2" fmla="*/ 393425 w 533270"/>
                <a:gd name="connsiteY2" fmla="*/ 4763 h 298265"/>
                <a:gd name="connsiteX3" fmla="*/ 407712 w 533270"/>
                <a:gd name="connsiteY3" fmla="*/ 9525 h 298265"/>
                <a:gd name="connsiteX4" fmla="*/ 455337 w 533270"/>
                <a:gd name="connsiteY4" fmla="*/ 23813 h 298265"/>
                <a:gd name="connsiteX5" fmla="*/ 469625 w 533270"/>
                <a:gd name="connsiteY5" fmla="*/ 28575 h 298265"/>
                <a:gd name="connsiteX6" fmla="*/ 493437 w 533270"/>
                <a:gd name="connsiteY6" fmla="*/ 52388 h 298265"/>
                <a:gd name="connsiteX7" fmla="*/ 522012 w 533270"/>
                <a:gd name="connsiteY7" fmla="*/ 76200 h 298265"/>
                <a:gd name="connsiteX8" fmla="*/ 522012 w 533270"/>
                <a:gd name="connsiteY8" fmla="*/ 157163 h 298265"/>
                <a:gd name="connsiteX9" fmla="*/ 517250 w 533270"/>
                <a:gd name="connsiteY9" fmla="*/ 171450 h 298265"/>
                <a:gd name="connsiteX10" fmla="*/ 502962 w 533270"/>
                <a:gd name="connsiteY10" fmla="*/ 200025 h 298265"/>
                <a:gd name="connsiteX11" fmla="*/ 498200 w 533270"/>
                <a:gd name="connsiteY11" fmla="*/ 223838 h 298265"/>
                <a:gd name="connsiteX12" fmla="*/ 493437 w 533270"/>
                <a:gd name="connsiteY12" fmla="*/ 238125 h 298265"/>
                <a:gd name="connsiteX13" fmla="*/ 474387 w 533270"/>
                <a:gd name="connsiteY13" fmla="*/ 242888 h 298265"/>
                <a:gd name="connsiteX14" fmla="*/ 50525 w 533270"/>
                <a:gd name="connsiteY14" fmla="*/ 228600 h 298265"/>
                <a:gd name="connsiteX15" fmla="*/ 36237 w 533270"/>
                <a:gd name="connsiteY15" fmla="*/ 219075 h 298265"/>
                <a:gd name="connsiteX16" fmla="*/ 26712 w 533270"/>
                <a:gd name="connsiteY16" fmla="*/ 204788 h 298265"/>
                <a:gd name="connsiteX17" fmla="*/ 17187 w 533270"/>
                <a:gd name="connsiteY17" fmla="*/ 171450 h 298265"/>
                <a:gd name="connsiteX18" fmla="*/ 7662 w 533270"/>
                <a:gd name="connsiteY18" fmla="*/ 147638 h 298265"/>
                <a:gd name="connsiteX19" fmla="*/ 2900 w 533270"/>
                <a:gd name="connsiteY19" fmla="*/ 133350 h 298265"/>
                <a:gd name="connsiteX20" fmla="*/ 12425 w 533270"/>
                <a:gd name="connsiteY20" fmla="*/ 38100 h 298265"/>
                <a:gd name="connsiteX21" fmla="*/ 21950 w 533270"/>
                <a:gd name="connsiteY21" fmla="*/ 23813 h 298265"/>
                <a:gd name="connsiteX22" fmla="*/ 21950 w 533270"/>
                <a:gd name="connsiteY22" fmla="*/ 0 h 298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3270" h="298265">
                  <a:moveTo>
                    <a:pt x="21950" y="0"/>
                  </a:moveTo>
                  <a:lnTo>
                    <a:pt x="21950" y="0"/>
                  </a:lnTo>
                  <a:lnTo>
                    <a:pt x="393425" y="4763"/>
                  </a:lnTo>
                  <a:cubicBezTo>
                    <a:pt x="398443" y="4887"/>
                    <a:pt x="402885" y="8146"/>
                    <a:pt x="407712" y="9525"/>
                  </a:cubicBezTo>
                  <a:cubicBezTo>
                    <a:pt x="458098" y="23921"/>
                    <a:pt x="387426" y="1177"/>
                    <a:pt x="455337" y="23813"/>
                  </a:cubicBezTo>
                  <a:lnTo>
                    <a:pt x="469625" y="28575"/>
                  </a:lnTo>
                  <a:cubicBezTo>
                    <a:pt x="495820" y="46039"/>
                    <a:pt x="473591" y="28573"/>
                    <a:pt x="493437" y="52388"/>
                  </a:cubicBezTo>
                  <a:cubicBezTo>
                    <a:pt x="504894" y="66137"/>
                    <a:pt x="507966" y="66836"/>
                    <a:pt x="522012" y="76200"/>
                  </a:cubicBezTo>
                  <a:cubicBezTo>
                    <a:pt x="533270" y="109971"/>
                    <a:pt x="529581" y="92825"/>
                    <a:pt x="522012" y="157163"/>
                  </a:cubicBezTo>
                  <a:cubicBezTo>
                    <a:pt x="521425" y="162149"/>
                    <a:pt x="519495" y="166960"/>
                    <a:pt x="517250" y="171450"/>
                  </a:cubicBezTo>
                  <a:cubicBezTo>
                    <a:pt x="505612" y="194727"/>
                    <a:pt x="508946" y="176088"/>
                    <a:pt x="502962" y="200025"/>
                  </a:cubicBezTo>
                  <a:cubicBezTo>
                    <a:pt x="500999" y="207878"/>
                    <a:pt x="500163" y="215985"/>
                    <a:pt x="498200" y="223838"/>
                  </a:cubicBezTo>
                  <a:cubicBezTo>
                    <a:pt x="496982" y="228708"/>
                    <a:pt x="497357" y="234989"/>
                    <a:pt x="493437" y="238125"/>
                  </a:cubicBezTo>
                  <a:cubicBezTo>
                    <a:pt x="488326" y="242214"/>
                    <a:pt x="480737" y="241300"/>
                    <a:pt x="474387" y="242888"/>
                  </a:cubicBezTo>
                  <a:cubicBezTo>
                    <a:pt x="401465" y="242030"/>
                    <a:pt x="172441" y="298265"/>
                    <a:pt x="50525" y="228600"/>
                  </a:cubicBezTo>
                  <a:cubicBezTo>
                    <a:pt x="45555" y="225760"/>
                    <a:pt x="41000" y="222250"/>
                    <a:pt x="36237" y="219075"/>
                  </a:cubicBezTo>
                  <a:cubicBezTo>
                    <a:pt x="33062" y="214313"/>
                    <a:pt x="29272" y="209907"/>
                    <a:pt x="26712" y="204788"/>
                  </a:cubicBezTo>
                  <a:cubicBezTo>
                    <a:pt x="22129" y="195622"/>
                    <a:pt x="20236" y="180596"/>
                    <a:pt x="17187" y="171450"/>
                  </a:cubicBezTo>
                  <a:cubicBezTo>
                    <a:pt x="14484" y="163340"/>
                    <a:pt x="10664" y="155643"/>
                    <a:pt x="7662" y="147638"/>
                  </a:cubicBezTo>
                  <a:cubicBezTo>
                    <a:pt x="5899" y="142937"/>
                    <a:pt x="4487" y="138113"/>
                    <a:pt x="2900" y="133350"/>
                  </a:cubicBezTo>
                  <a:cubicBezTo>
                    <a:pt x="3179" y="128608"/>
                    <a:pt x="0" y="62949"/>
                    <a:pt x="12425" y="38100"/>
                  </a:cubicBezTo>
                  <a:cubicBezTo>
                    <a:pt x="14985" y="32981"/>
                    <a:pt x="18775" y="28575"/>
                    <a:pt x="21950" y="23813"/>
                  </a:cubicBezTo>
                  <a:cubicBezTo>
                    <a:pt x="28132" y="5265"/>
                    <a:pt x="23162" y="13075"/>
                    <a:pt x="2195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p:cNvSpPr txBox="1"/>
          <p:nvPr/>
        </p:nvSpPr>
        <p:spPr>
          <a:xfrm>
            <a:off x="7391400" y="3292673"/>
            <a:ext cx="622286" cy="307777"/>
          </a:xfrm>
          <a:prstGeom prst="rect">
            <a:avLst/>
          </a:prstGeom>
          <a:noFill/>
        </p:spPr>
        <p:txBody>
          <a:bodyPr wrap="none" rtlCol="0">
            <a:spAutoFit/>
          </a:bodyPr>
          <a:lstStyle/>
          <a:p>
            <a:r>
              <a:rPr lang="en-US" sz="1400" b="1" dirty="0" smtClean="0">
                <a:solidFill>
                  <a:schemeClr val="bg1"/>
                </a:solidFill>
              </a:rPr>
              <a:t>1900s</a:t>
            </a:r>
            <a:endParaRPr lang="en-US" sz="1400" b="1" dirty="0">
              <a:solidFill>
                <a:schemeClr val="bg1"/>
              </a:solidFill>
            </a:endParaRPr>
          </a:p>
        </p:txBody>
      </p:sp>
      <p:grpSp>
        <p:nvGrpSpPr>
          <p:cNvPr id="3" name="Group 50"/>
          <p:cNvGrpSpPr/>
          <p:nvPr/>
        </p:nvGrpSpPr>
        <p:grpSpPr>
          <a:xfrm>
            <a:off x="6477000" y="1619250"/>
            <a:ext cx="1981200" cy="1295400"/>
            <a:chOff x="4953000" y="1981200"/>
            <a:chExt cx="3810000" cy="2877392"/>
          </a:xfrm>
        </p:grpSpPr>
        <p:pic>
          <p:nvPicPr>
            <p:cNvPr id="52" name="Picture 51" descr="1850 vs. 1955 vs. 2012 BHS Distribution in 14 Western States.jpg"/>
            <p:cNvPicPr>
              <a:picLocks noChangeAspect="1"/>
            </p:cNvPicPr>
            <p:nvPr/>
          </p:nvPicPr>
          <p:blipFill>
            <a:blip r:embed="rId3" cstate="print">
              <a:clrChange>
                <a:clrFrom>
                  <a:srgbClr val="FFFFFE"/>
                </a:clrFrom>
                <a:clrTo>
                  <a:srgbClr val="FFFFFE">
                    <a:alpha val="0"/>
                  </a:srgbClr>
                </a:clrTo>
              </a:clrChange>
            </a:blip>
            <a:srcRect l="28945" t="4789" r="26418" b="63444"/>
            <a:stretch>
              <a:fillRect/>
            </a:stretch>
          </p:blipFill>
          <p:spPr>
            <a:xfrm>
              <a:off x="5638800" y="1981200"/>
              <a:ext cx="3124200" cy="2877392"/>
            </a:xfrm>
            <a:prstGeom prst="rect">
              <a:avLst/>
            </a:prstGeom>
          </p:spPr>
        </p:pic>
        <p:sp>
          <p:nvSpPr>
            <p:cNvPr id="53" name="Rectangle 52"/>
            <p:cNvSpPr/>
            <p:nvPr/>
          </p:nvSpPr>
          <p:spPr>
            <a:xfrm>
              <a:off x="4953000" y="2133600"/>
              <a:ext cx="990600" cy="457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54" name="TextBox 53"/>
          <p:cNvSpPr txBox="1"/>
          <p:nvPr/>
        </p:nvSpPr>
        <p:spPr>
          <a:xfrm>
            <a:off x="7391400" y="1476375"/>
            <a:ext cx="622286" cy="307777"/>
          </a:xfrm>
          <a:prstGeom prst="rect">
            <a:avLst/>
          </a:prstGeom>
          <a:noFill/>
        </p:spPr>
        <p:txBody>
          <a:bodyPr wrap="none" rtlCol="0">
            <a:spAutoFit/>
          </a:bodyPr>
          <a:lstStyle/>
          <a:p>
            <a:r>
              <a:rPr lang="en-US" sz="1400" b="1" dirty="0" smtClean="0">
                <a:solidFill>
                  <a:schemeClr val="bg1"/>
                </a:solidFill>
              </a:rPr>
              <a:t>1800s</a:t>
            </a:r>
            <a:endParaRPr lang="en-US" sz="1400" b="1" dirty="0">
              <a:solidFill>
                <a:schemeClr val="bg1"/>
              </a:solidFill>
            </a:endParaRPr>
          </a:p>
        </p:txBody>
      </p:sp>
      <p:grpSp>
        <p:nvGrpSpPr>
          <p:cNvPr id="4" name="Group 54"/>
          <p:cNvGrpSpPr/>
          <p:nvPr/>
        </p:nvGrpSpPr>
        <p:grpSpPr>
          <a:xfrm>
            <a:off x="6162675" y="5181600"/>
            <a:ext cx="2490997" cy="1371600"/>
            <a:chOff x="6162675" y="4867275"/>
            <a:chExt cx="2490997" cy="1600200"/>
          </a:xfrm>
        </p:grpSpPr>
        <p:pic>
          <p:nvPicPr>
            <p:cNvPr id="56" name="Picture 55" descr="1850 vs. 1955 vs. 2012 BHS Distribution in 14 Western States.jpg"/>
            <p:cNvPicPr>
              <a:picLocks noChangeAspect="1"/>
            </p:cNvPicPr>
            <p:nvPr/>
          </p:nvPicPr>
          <p:blipFill>
            <a:blip r:embed="rId3" cstate="print">
              <a:clrChange>
                <a:clrFrom>
                  <a:srgbClr val="FFFFFE"/>
                </a:clrFrom>
                <a:clrTo>
                  <a:srgbClr val="FFFFFE">
                    <a:alpha val="0"/>
                  </a:srgbClr>
                </a:clrTo>
              </a:clrChange>
            </a:blip>
            <a:srcRect l="11503" t="66874" r="20915"/>
            <a:stretch>
              <a:fillRect/>
            </a:stretch>
          </p:blipFill>
          <p:spPr>
            <a:xfrm>
              <a:off x="6162675" y="4867275"/>
              <a:ext cx="2490997" cy="1600200"/>
            </a:xfrm>
            <a:prstGeom prst="rect">
              <a:avLst/>
            </a:prstGeom>
          </p:spPr>
        </p:pic>
        <p:sp>
          <p:nvSpPr>
            <p:cNvPr id="57" name="Freeform 56"/>
            <p:cNvSpPr/>
            <p:nvPr/>
          </p:nvSpPr>
          <p:spPr>
            <a:xfrm>
              <a:off x="6197310" y="4876800"/>
              <a:ext cx="789278" cy="446479"/>
            </a:xfrm>
            <a:custGeom>
              <a:avLst/>
              <a:gdLst>
                <a:gd name="connsiteX0" fmla="*/ 136815 w 789278"/>
                <a:gd name="connsiteY0" fmla="*/ 65479 h 446479"/>
                <a:gd name="connsiteX1" fmla="*/ 136815 w 789278"/>
                <a:gd name="connsiteY1" fmla="*/ 65479 h 446479"/>
                <a:gd name="connsiteX2" fmla="*/ 184440 w 789278"/>
                <a:gd name="connsiteY2" fmla="*/ 60716 h 446479"/>
                <a:gd name="connsiteX3" fmla="*/ 217778 w 789278"/>
                <a:gd name="connsiteY3" fmla="*/ 46429 h 446479"/>
                <a:gd name="connsiteX4" fmla="*/ 260640 w 789278"/>
                <a:gd name="connsiteY4" fmla="*/ 32141 h 446479"/>
                <a:gd name="connsiteX5" fmla="*/ 346365 w 789278"/>
                <a:gd name="connsiteY5" fmla="*/ 17854 h 446479"/>
                <a:gd name="connsiteX6" fmla="*/ 379703 w 789278"/>
                <a:gd name="connsiteY6" fmla="*/ 8329 h 446479"/>
                <a:gd name="connsiteX7" fmla="*/ 494003 w 789278"/>
                <a:gd name="connsiteY7" fmla="*/ 8329 h 446479"/>
                <a:gd name="connsiteX8" fmla="*/ 532103 w 789278"/>
                <a:gd name="connsiteY8" fmla="*/ 17854 h 446479"/>
                <a:gd name="connsiteX9" fmla="*/ 574965 w 789278"/>
                <a:gd name="connsiteY9" fmla="*/ 32141 h 446479"/>
                <a:gd name="connsiteX10" fmla="*/ 589253 w 789278"/>
                <a:gd name="connsiteY10" fmla="*/ 41666 h 446479"/>
                <a:gd name="connsiteX11" fmla="*/ 617828 w 789278"/>
                <a:gd name="connsiteY11" fmla="*/ 51191 h 446479"/>
                <a:gd name="connsiteX12" fmla="*/ 746415 w 789278"/>
                <a:gd name="connsiteY12" fmla="*/ 65479 h 446479"/>
                <a:gd name="connsiteX13" fmla="*/ 760703 w 789278"/>
                <a:gd name="connsiteY13" fmla="*/ 75004 h 446479"/>
                <a:gd name="connsiteX14" fmla="*/ 779753 w 789278"/>
                <a:gd name="connsiteY14" fmla="*/ 103579 h 446479"/>
                <a:gd name="connsiteX15" fmla="*/ 789278 w 789278"/>
                <a:gd name="connsiteY15" fmla="*/ 132154 h 446479"/>
                <a:gd name="connsiteX16" fmla="*/ 784515 w 789278"/>
                <a:gd name="connsiteY16" fmla="*/ 236929 h 446479"/>
                <a:gd name="connsiteX17" fmla="*/ 779753 w 789278"/>
                <a:gd name="connsiteY17" fmla="*/ 265504 h 446479"/>
                <a:gd name="connsiteX18" fmla="*/ 765465 w 789278"/>
                <a:gd name="connsiteY18" fmla="*/ 313129 h 446479"/>
                <a:gd name="connsiteX19" fmla="*/ 755940 w 789278"/>
                <a:gd name="connsiteY19" fmla="*/ 355991 h 446479"/>
                <a:gd name="connsiteX20" fmla="*/ 746415 w 789278"/>
                <a:gd name="connsiteY20" fmla="*/ 384566 h 446479"/>
                <a:gd name="connsiteX21" fmla="*/ 736890 w 789278"/>
                <a:gd name="connsiteY21" fmla="*/ 398854 h 446479"/>
                <a:gd name="connsiteX22" fmla="*/ 717840 w 789278"/>
                <a:gd name="connsiteY22" fmla="*/ 422666 h 446479"/>
                <a:gd name="connsiteX23" fmla="*/ 703553 w 789278"/>
                <a:gd name="connsiteY23" fmla="*/ 436954 h 446479"/>
                <a:gd name="connsiteX24" fmla="*/ 674978 w 789278"/>
                <a:gd name="connsiteY24" fmla="*/ 446479 h 446479"/>
                <a:gd name="connsiteX25" fmla="*/ 322553 w 789278"/>
                <a:gd name="connsiteY25" fmla="*/ 441716 h 446479"/>
                <a:gd name="connsiteX26" fmla="*/ 213015 w 789278"/>
                <a:gd name="connsiteY26" fmla="*/ 432191 h 446479"/>
                <a:gd name="connsiteX27" fmla="*/ 155865 w 789278"/>
                <a:gd name="connsiteY27" fmla="*/ 422666 h 446479"/>
                <a:gd name="connsiteX28" fmla="*/ 108240 w 789278"/>
                <a:gd name="connsiteY28" fmla="*/ 417904 h 446479"/>
                <a:gd name="connsiteX29" fmla="*/ 79665 w 789278"/>
                <a:gd name="connsiteY29" fmla="*/ 413141 h 446479"/>
                <a:gd name="connsiteX30" fmla="*/ 17753 w 789278"/>
                <a:gd name="connsiteY30" fmla="*/ 403616 h 446479"/>
                <a:gd name="connsiteX31" fmla="*/ 32040 w 789278"/>
                <a:gd name="connsiteY31" fmla="*/ 270266 h 446479"/>
                <a:gd name="connsiteX32" fmla="*/ 46328 w 789278"/>
                <a:gd name="connsiteY32" fmla="*/ 260741 h 446479"/>
                <a:gd name="connsiteX33" fmla="*/ 55853 w 789278"/>
                <a:gd name="connsiteY33" fmla="*/ 246454 h 446479"/>
                <a:gd name="connsiteX34" fmla="*/ 70140 w 789278"/>
                <a:gd name="connsiteY34" fmla="*/ 241691 h 446479"/>
                <a:gd name="connsiteX35" fmla="*/ 98715 w 789278"/>
                <a:gd name="connsiteY35" fmla="*/ 222641 h 446479"/>
                <a:gd name="connsiteX36" fmla="*/ 127290 w 789278"/>
                <a:gd name="connsiteY36" fmla="*/ 198829 h 446479"/>
                <a:gd name="connsiteX37" fmla="*/ 146340 w 789278"/>
                <a:gd name="connsiteY37" fmla="*/ 184541 h 446479"/>
                <a:gd name="connsiteX38" fmla="*/ 170153 w 789278"/>
                <a:gd name="connsiteY38" fmla="*/ 155966 h 446479"/>
                <a:gd name="connsiteX39" fmla="*/ 174915 w 789278"/>
                <a:gd name="connsiteY39" fmla="*/ 141679 h 446479"/>
                <a:gd name="connsiteX40" fmla="*/ 160628 w 789278"/>
                <a:gd name="connsiteY40" fmla="*/ 89291 h 446479"/>
                <a:gd name="connsiteX41" fmla="*/ 146340 w 789278"/>
                <a:gd name="connsiteY41" fmla="*/ 79766 h 446479"/>
                <a:gd name="connsiteX42" fmla="*/ 136815 w 789278"/>
                <a:gd name="connsiteY42" fmla="*/ 65479 h 446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9278" h="446479">
                  <a:moveTo>
                    <a:pt x="136815" y="65479"/>
                  </a:moveTo>
                  <a:lnTo>
                    <a:pt x="136815" y="65479"/>
                  </a:lnTo>
                  <a:cubicBezTo>
                    <a:pt x="152690" y="63891"/>
                    <a:pt x="168910" y="64370"/>
                    <a:pt x="184440" y="60716"/>
                  </a:cubicBezTo>
                  <a:cubicBezTo>
                    <a:pt x="196209" y="57947"/>
                    <a:pt x="206458" y="50674"/>
                    <a:pt x="217778" y="46429"/>
                  </a:cubicBezTo>
                  <a:cubicBezTo>
                    <a:pt x="231879" y="41141"/>
                    <a:pt x="246076" y="35974"/>
                    <a:pt x="260640" y="32141"/>
                  </a:cubicBezTo>
                  <a:cubicBezTo>
                    <a:pt x="293308" y="23544"/>
                    <a:pt x="313947" y="21906"/>
                    <a:pt x="346365" y="17854"/>
                  </a:cubicBezTo>
                  <a:cubicBezTo>
                    <a:pt x="357478" y="14679"/>
                    <a:pt x="368262" y="9964"/>
                    <a:pt x="379703" y="8329"/>
                  </a:cubicBezTo>
                  <a:cubicBezTo>
                    <a:pt x="438003" y="0"/>
                    <a:pt x="441598" y="3088"/>
                    <a:pt x="494003" y="8329"/>
                  </a:cubicBezTo>
                  <a:lnTo>
                    <a:pt x="532103" y="17854"/>
                  </a:lnTo>
                  <a:cubicBezTo>
                    <a:pt x="550296" y="22402"/>
                    <a:pt x="557028" y="23172"/>
                    <a:pt x="574965" y="32141"/>
                  </a:cubicBezTo>
                  <a:cubicBezTo>
                    <a:pt x="580085" y="34701"/>
                    <a:pt x="584022" y="39341"/>
                    <a:pt x="589253" y="41666"/>
                  </a:cubicBezTo>
                  <a:cubicBezTo>
                    <a:pt x="598428" y="45744"/>
                    <a:pt x="617828" y="51191"/>
                    <a:pt x="617828" y="51191"/>
                  </a:cubicBezTo>
                  <a:cubicBezTo>
                    <a:pt x="666095" y="83370"/>
                    <a:pt x="611395" y="50476"/>
                    <a:pt x="746415" y="65479"/>
                  </a:cubicBezTo>
                  <a:cubicBezTo>
                    <a:pt x="752104" y="66111"/>
                    <a:pt x="755940" y="71829"/>
                    <a:pt x="760703" y="75004"/>
                  </a:cubicBezTo>
                  <a:cubicBezTo>
                    <a:pt x="767053" y="84529"/>
                    <a:pt x="776133" y="92719"/>
                    <a:pt x="779753" y="103579"/>
                  </a:cubicBezTo>
                  <a:lnTo>
                    <a:pt x="789278" y="132154"/>
                  </a:lnTo>
                  <a:cubicBezTo>
                    <a:pt x="787690" y="167079"/>
                    <a:pt x="787006" y="202057"/>
                    <a:pt x="784515" y="236929"/>
                  </a:cubicBezTo>
                  <a:cubicBezTo>
                    <a:pt x="783827" y="246561"/>
                    <a:pt x="782095" y="256136"/>
                    <a:pt x="779753" y="265504"/>
                  </a:cubicBezTo>
                  <a:cubicBezTo>
                    <a:pt x="756010" y="360478"/>
                    <a:pt x="780583" y="245100"/>
                    <a:pt x="765465" y="313129"/>
                  </a:cubicBezTo>
                  <a:cubicBezTo>
                    <a:pt x="761577" y="330625"/>
                    <a:pt x="760922" y="339386"/>
                    <a:pt x="755940" y="355991"/>
                  </a:cubicBezTo>
                  <a:cubicBezTo>
                    <a:pt x="753055" y="365608"/>
                    <a:pt x="751984" y="376212"/>
                    <a:pt x="746415" y="384566"/>
                  </a:cubicBezTo>
                  <a:lnTo>
                    <a:pt x="736890" y="398854"/>
                  </a:lnTo>
                  <a:cubicBezTo>
                    <a:pt x="729072" y="422309"/>
                    <a:pt x="737725" y="406094"/>
                    <a:pt x="717840" y="422666"/>
                  </a:cubicBezTo>
                  <a:cubicBezTo>
                    <a:pt x="712666" y="426978"/>
                    <a:pt x="709441" y="433683"/>
                    <a:pt x="703553" y="436954"/>
                  </a:cubicBezTo>
                  <a:cubicBezTo>
                    <a:pt x="694776" y="441830"/>
                    <a:pt x="674978" y="446479"/>
                    <a:pt x="674978" y="446479"/>
                  </a:cubicBezTo>
                  <a:lnTo>
                    <a:pt x="322553" y="441716"/>
                  </a:lnTo>
                  <a:cubicBezTo>
                    <a:pt x="300996" y="441226"/>
                    <a:pt x="239663" y="435998"/>
                    <a:pt x="213015" y="432191"/>
                  </a:cubicBezTo>
                  <a:cubicBezTo>
                    <a:pt x="129129" y="420207"/>
                    <a:pt x="265261" y="435536"/>
                    <a:pt x="155865" y="422666"/>
                  </a:cubicBezTo>
                  <a:cubicBezTo>
                    <a:pt x="140020" y="420802"/>
                    <a:pt x="124071" y="419883"/>
                    <a:pt x="108240" y="417904"/>
                  </a:cubicBezTo>
                  <a:cubicBezTo>
                    <a:pt x="98658" y="416706"/>
                    <a:pt x="89209" y="414609"/>
                    <a:pt x="79665" y="413141"/>
                  </a:cubicBezTo>
                  <a:cubicBezTo>
                    <a:pt x="0" y="400885"/>
                    <a:pt x="89031" y="415497"/>
                    <a:pt x="17753" y="403616"/>
                  </a:cubicBezTo>
                  <a:cubicBezTo>
                    <a:pt x="18182" y="392895"/>
                    <a:pt x="1141" y="301165"/>
                    <a:pt x="32040" y="270266"/>
                  </a:cubicBezTo>
                  <a:cubicBezTo>
                    <a:pt x="36087" y="266219"/>
                    <a:pt x="41565" y="263916"/>
                    <a:pt x="46328" y="260741"/>
                  </a:cubicBezTo>
                  <a:cubicBezTo>
                    <a:pt x="49503" y="255979"/>
                    <a:pt x="51384" y="250030"/>
                    <a:pt x="55853" y="246454"/>
                  </a:cubicBezTo>
                  <a:cubicBezTo>
                    <a:pt x="59773" y="243318"/>
                    <a:pt x="65752" y="244129"/>
                    <a:pt x="70140" y="241691"/>
                  </a:cubicBezTo>
                  <a:cubicBezTo>
                    <a:pt x="80147" y="236131"/>
                    <a:pt x="89190" y="228991"/>
                    <a:pt x="98715" y="222641"/>
                  </a:cubicBezTo>
                  <a:cubicBezTo>
                    <a:pt x="130293" y="201589"/>
                    <a:pt x="95206" y="226330"/>
                    <a:pt x="127290" y="198829"/>
                  </a:cubicBezTo>
                  <a:cubicBezTo>
                    <a:pt x="133317" y="193663"/>
                    <a:pt x="140313" y="189707"/>
                    <a:pt x="146340" y="184541"/>
                  </a:cubicBezTo>
                  <a:cubicBezTo>
                    <a:pt x="160603" y="172316"/>
                    <a:pt x="160353" y="170666"/>
                    <a:pt x="170153" y="155966"/>
                  </a:cubicBezTo>
                  <a:cubicBezTo>
                    <a:pt x="171740" y="151204"/>
                    <a:pt x="174915" y="146699"/>
                    <a:pt x="174915" y="141679"/>
                  </a:cubicBezTo>
                  <a:cubicBezTo>
                    <a:pt x="174915" y="121959"/>
                    <a:pt x="174805" y="103468"/>
                    <a:pt x="160628" y="89291"/>
                  </a:cubicBezTo>
                  <a:cubicBezTo>
                    <a:pt x="156581" y="85244"/>
                    <a:pt x="147728" y="85319"/>
                    <a:pt x="146340" y="79766"/>
                  </a:cubicBezTo>
                  <a:cubicBezTo>
                    <a:pt x="145251" y="75410"/>
                    <a:pt x="138403" y="67860"/>
                    <a:pt x="136815" y="6547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TextBox 57"/>
          <p:cNvSpPr txBox="1"/>
          <p:nvPr/>
        </p:nvSpPr>
        <p:spPr>
          <a:xfrm>
            <a:off x="7419975" y="5026223"/>
            <a:ext cx="619529" cy="307777"/>
          </a:xfrm>
          <a:prstGeom prst="rect">
            <a:avLst/>
          </a:prstGeom>
          <a:noFill/>
        </p:spPr>
        <p:txBody>
          <a:bodyPr wrap="none" rtlCol="0">
            <a:spAutoFit/>
          </a:bodyPr>
          <a:lstStyle/>
          <a:p>
            <a:r>
              <a:rPr lang="en-US" sz="1400" b="1" dirty="0" smtClean="0">
                <a:solidFill>
                  <a:schemeClr val="bg1"/>
                </a:solidFill>
              </a:rPr>
              <a:t>Today</a:t>
            </a:r>
            <a:endParaRPr lang="en-US" sz="1400" b="1" dirty="0">
              <a:solidFill>
                <a:schemeClr val="bg1"/>
              </a:solidFill>
            </a:endParaRPr>
          </a:p>
        </p:txBody>
      </p:sp>
      <p:cxnSp>
        <p:nvCxnSpPr>
          <p:cNvPr id="59" name="Straight Arrow Connector 58"/>
          <p:cNvCxnSpPr/>
          <p:nvPr/>
        </p:nvCxnSpPr>
        <p:spPr>
          <a:xfrm>
            <a:off x="6324600" y="4876800"/>
            <a:ext cx="547688" cy="543260"/>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04800" y="1120914"/>
            <a:ext cx="6934200" cy="400110"/>
          </a:xfrm>
          <a:prstGeom prst="rect">
            <a:avLst/>
          </a:prstGeom>
          <a:noFill/>
        </p:spPr>
        <p:txBody>
          <a:bodyPr wrap="square" rtlCol="0">
            <a:spAutoFit/>
          </a:bodyPr>
          <a:lstStyle/>
          <a:p>
            <a:r>
              <a:rPr lang="en-US" sz="2000" b="1" dirty="0" smtClean="0">
                <a:solidFill>
                  <a:srgbClr val="00B050"/>
                </a:solidFill>
              </a:rPr>
              <a:t>Today, there are about 70,000 bighorn sheep</a:t>
            </a:r>
            <a:endParaRPr lang="en-US" sz="2000" b="1" dirty="0">
              <a:solidFill>
                <a:srgbClr val="00B050"/>
              </a:solidFill>
            </a:endParaRPr>
          </a:p>
        </p:txBody>
      </p:sp>
      <p:sp>
        <p:nvSpPr>
          <p:cNvPr id="46" name="TextBox 45"/>
          <p:cNvSpPr txBox="1"/>
          <p:nvPr/>
        </p:nvSpPr>
        <p:spPr>
          <a:xfrm>
            <a:off x="4419600" y="4191000"/>
            <a:ext cx="3276600" cy="707886"/>
          </a:xfrm>
          <a:prstGeom prst="rect">
            <a:avLst/>
          </a:prstGeom>
          <a:noFill/>
        </p:spPr>
        <p:txBody>
          <a:bodyPr wrap="square" rtlCol="0">
            <a:spAutoFit/>
          </a:bodyPr>
          <a:lstStyle/>
          <a:p>
            <a:r>
              <a:rPr lang="en-US" sz="2000" b="1" dirty="0" smtClean="0">
                <a:solidFill>
                  <a:srgbClr val="00B050"/>
                </a:solidFill>
              </a:rPr>
              <a:t>And their range has</a:t>
            </a:r>
          </a:p>
          <a:p>
            <a:r>
              <a:rPr lang="en-US" sz="2000" b="1" dirty="0" smtClean="0">
                <a:solidFill>
                  <a:srgbClr val="00B050"/>
                </a:solidFill>
              </a:rPr>
              <a:t>increased since the 1900s</a:t>
            </a:r>
            <a:endParaRPr lang="en-US" sz="2000" b="1" dirty="0">
              <a:solidFill>
                <a:srgbClr val="00B050"/>
              </a:solidFill>
            </a:endParaRPr>
          </a:p>
        </p:txBody>
      </p:sp>
      <p:sp>
        <p:nvSpPr>
          <p:cNvPr id="37" name="TextBox 36"/>
          <p:cNvSpPr txBox="1"/>
          <p:nvPr/>
        </p:nvSpPr>
        <p:spPr>
          <a:xfrm>
            <a:off x="2209800" y="6324600"/>
            <a:ext cx="586507" cy="369332"/>
          </a:xfrm>
          <a:prstGeom prst="rect">
            <a:avLst/>
          </a:prstGeom>
          <a:noFill/>
        </p:spPr>
        <p:txBody>
          <a:bodyPr wrap="none" rtlCol="0">
            <a:spAutoFit/>
          </a:bodyPr>
          <a:lstStyle/>
          <a:p>
            <a:r>
              <a:rPr lang="en-US" dirty="0" smtClean="0">
                <a:solidFill>
                  <a:schemeClr val="bg1"/>
                </a:solidFill>
              </a:rPr>
              <a:t>Year</a:t>
            </a:r>
            <a:endParaRPr lang="en-US" dirty="0">
              <a:solidFill>
                <a:schemeClr val="bg1"/>
              </a:solidFill>
            </a:endParaRPr>
          </a:p>
        </p:txBody>
      </p:sp>
      <p:sp>
        <p:nvSpPr>
          <p:cNvPr id="38" name="TextBox 37"/>
          <p:cNvSpPr txBox="1"/>
          <p:nvPr/>
        </p:nvSpPr>
        <p:spPr>
          <a:xfrm>
            <a:off x="1115290" y="152400"/>
            <a:ext cx="7070654" cy="769441"/>
          </a:xfrm>
          <a:prstGeom prst="rect">
            <a:avLst/>
          </a:prstGeom>
          <a:noFill/>
        </p:spPr>
        <p:txBody>
          <a:bodyPr wrap="none" rtlCol="0">
            <a:spAutoFit/>
          </a:bodyPr>
          <a:lstStyle/>
          <a:p>
            <a:r>
              <a:rPr lang="en-US" sz="4400" b="1" dirty="0" smtClean="0"/>
              <a:t>Counting Sheep:  How Many?</a:t>
            </a:r>
            <a:endParaRPr lang="en-US" sz="4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8" grpId="0"/>
      <p:bldP spid="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28600" y="1066800"/>
            <a:ext cx="8686800" cy="5562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3760381" y="1185208"/>
            <a:ext cx="253596" cy="830997"/>
          </a:xfrm>
          <a:prstGeom prst="rect">
            <a:avLst/>
          </a:prstGeom>
          <a:noFill/>
        </p:spPr>
        <p:txBody>
          <a:bodyPr wrap="none" rtlCol="0">
            <a:spAutoFit/>
          </a:bodyPr>
          <a:lstStyle/>
          <a:p>
            <a:endParaRPr lang="en-US" sz="2400" dirty="0" smtClean="0"/>
          </a:p>
          <a:p>
            <a:r>
              <a:rPr lang="en-US" sz="2400" dirty="0" smtClean="0"/>
              <a:t> </a:t>
            </a:r>
            <a:endParaRPr lang="en-US" sz="2400" dirty="0"/>
          </a:p>
        </p:txBody>
      </p:sp>
      <p:sp>
        <p:nvSpPr>
          <p:cNvPr id="14" name="Rectangle 13"/>
          <p:cNvSpPr/>
          <p:nvPr/>
        </p:nvSpPr>
        <p:spPr>
          <a:xfrm>
            <a:off x="6147336" y="6381750"/>
            <a:ext cx="31242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bg1"/>
                </a:solidFill>
              </a:rPr>
              <a:t>Map: Wild Sheep Working Group 2012 </a:t>
            </a:r>
            <a:endParaRPr lang="en-US" sz="1000" dirty="0">
              <a:solidFill>
                <a:schemeClr val="bg1"/>
              </a:solidFill>
            </a:endParaRPr>
          </a:p>
        </p:txBody>
      </p:sp>
      <p:sp>
        <p:nvSpPr>
          <p:cNvPr id="16" name="Oval 15"/>
          <p:cNvSpPr/>
          <p:nvPr/>
        </p:nvSpPr>
        <p:spPr>
          <a:xfrm>
            <a:off x="4419600" y="2102604"/>
            <a:ext cx="1478796" cy="914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620000" y="1981200"/>
            <a:ext cx="1524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73804" y="5410200"/>
            <a:ext cx="914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15,000</a:t>
            </a:r>
            <a:endParaRPr lang="en-US" sz="1600" dirty="0">
              <a:solidFill>
                <a:schemeClr val="bg1"/>
              </a:solidFill>
            </a:endParaRPr>
          </a:p>
        </p:txBody>
      </p:sp>
      <p:sp>
        <p:nvSpPr>
          <p:cNvPr id="19" name="Rectangle 18"/>
          <p:cNvSpPr/>
          <p:nvPr/>
        </p:nvSpPr>
        <p:spPr>
          <a:xfrm>
            <a:off x="259596" y="2362200"/>
            <a:ext cx="914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2 Million</a:t>
            </a:r>
            <a:endParaRPr lang="en-US" sz="1600" dirty="0">
              <a:solidFill>
                <a:schemeClr val="bg1"/>
              </a:solidFill>
            </a:endParaRPr>
          </a:p>
        </p:txBody>
      </p:sp>
      <p:sp>
        <p:nvSpPr>
          <p:cNvPr id="20" name="Oval 19"/>
          <p:cNvSpPr/>
          <p:nvPr/>
        </p:nvSpPr>
        <p:spPr>
          <a:xfrm>
            <a:off x="1676400" y="24384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p:nvCxnSpPr>
        <p:spPr>
          <a:xfrm>
            <a:off x="1219200" y="2133600"/>
            <a:ext cx="0" cy="38862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233408" y="6004302"/>
            <a:ext cx="4800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2590800" y="5486400"/>
            <a:ext cx="228600" cy="2286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3581400" y="4648200"/>
            <a:ext cx="228600" cy="228600"/>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p:cNvCxnSpPr/>
          <p:nvPr/>
        </p:nvCxnSpPr>
        <p:spPr>
          <a:xfrm>
            <a:off x="1828800" y="2667000"/>
            <a:ext cx="838200" cy="2819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34" idx="3"/>
            <a:endCxn id="30" idx="7"/>
          </p:cNvCxnSpPr>
          <p:nvPr/>
        </p:nvCxnSpPr>
        <p:spPr>
          <a:xfrm flipH="1">
            <a:off x="2785922" y="4843322"/>
            <a:ext cx="828956" cy="67655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258306" y="4648200"/>
            <a:ext cx="914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70,000</a:t>
            </a:r>
            <a:endParaRPr lang="en-US" sz="1600" dirty="0">
              <a:solidFill>
                <a:schemeClr val="bg1"/>
              </a:solidFill>
            </a:endParaRPr>
          </a:p>
        </p:txBody>
      </p:sp>
      <p:sp>
        <p:nvSpPr>
          <p:cNvPr id="41" name="TextBox 40"/>
          <p:cNvSpPr txBox="1"/>
          <p:nvPr/>
        </p:nvSpPr>
        <p:spPr>
          <a:xfrm>
            <a:off x="2971800" y="3657600"/>
            <a:ext cx="3587777" cy="707886"/>
          </a:xfrm>
          <a:prstGeom prst="rect">
            <a:avLst/>
          </a:prstGeom>
          <a:noFill/>
        </p:spPr>
        <p:txBody>
          <a:bodyPr wrap="none" rtlCol="0">
            <a:spAutoFit/>
          </a:bodyPr>
          <a:lstStyle/>
          <a:p>
            <a:r>
              <a:rPr lang="en-US" sz="2000" b="1" dirty="0" smtClean="0">
                <a:solidFill>
                  <a:schemeClr val="bg1"/>
                </a:solidFill>
              </a:rPr>
              <a:t>How did the number of bighorn</a:t>
            </a:r>
          </a:p>
          <a:p>
            <a:r>
              <a:rPr lang="en-US" sz="2000" b="1" dirty="0" smtClean="0">
                <a:solidFill>
                  <a:schemeClr val="bg1"/>
                </a:solidFill>
              </a:rPr>
              <a:t>sheep and their range increase?</a:t>
            </a:r>
            <a:endParaRPr lang="en-US" sz="2000" b="1" dirty="0">
              <a:solidFill>
                <a:schemeClr val="bg1"/>
              </a:solidFill>
            </a:endParaRPr>
          </a:p>
        </p:txBody>
      </p:sp>
      <p:cxnSp>
        <p:nvCxnSpPr>
          <p:cNvPr id="43" name="Straight Arrow Connector 42"/>
          <p:cNvCxnSpPr/>
          <p:nvPr/>
        </p:nvCxnSpPr>
        <p:spPr>
          <a:xfrm flipH="1" flipV="1">
            <a:off x="3352800" y="5257800"/>
            <a:ext cx="685800" cy="76200"/>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endCxn id="41" idx="2"/>
          </p:cNvCxnSpPr>
          <p:nvPr/>
        </p:nvCxnSpPr>
        <p:spPr>
          <a:xfrm flipV="1">
            <a:off x="4010022" y="4365486"/>
            <a:ext cx="755667" cy="987567"/>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a:xfrm>
            <a:off x="6391275" y="3448050"/>
            <a:ext cx="2219325" cy="1256951"/>
            <a:chOff x="6391275" y="3315049"/>
            <a:chExt cx="2219325" cy="1256951"/>
          </a:xfrm>
        </p:grpSpPr>
        <p:pic>
          <p:nvPicPr>
            <p:cNvPr id="48" name="Picture 47" descr="1850 vs. 1955 vs. 2012 BHS Distribution in 14 Western States.jpg"/>
            <p:cNvPicPr>
              <a:picLocks noChangeAspect="1"/>
            </p:cNvPicPr>
            <p:nvPr/>
          </p:nvPicPr>
          <p:blipFill>
            <a:blip r:embed="rId3" cstate="print">
              <a:clrChange>
                <a:clrFrom>
                  <a:srgbClr val="FFFFFE"/>
                </a:clrFrom>
                <a:clrTo>
                  <a:srgbClr val="FFFFFE">
                    <a:alpha val="0"/>
                  </a:srgbClr>
                </a:clrTo>
              </a:clrChange>
            </a:blip>
            <a:srcRect l="16296" t="36667" r="22353" b="33079"/>
            <a:stretch>
              <a:fillRect/>
            </a:stretch>
          </p:blipFill>
          <p:spPr>
            <a:xfrm>
              <a:off x="6391275" y="3315049"/>
              <a:ext cx="2219325" cy="1256951"/>
            </a:xfrm>
            <a:prstGeom prst="rect">
              <a:avLst/>
            </a:prstGeom>
          </p:spPr>
        </p:pic>
        <p:sp>
          <p:nvSpPr>
            <p:cNvPr id="49" name="Freeform 48"/>
            <p:cNvSpPr/>
            <p:nvPr/>
          </p:nvSpPr>
          <p:spPr>
            <a:xfrm>
              <a:off x="6478863" y="3359335"/>
              <a:ext cx="533270" cy="298265"/>
            </a:xfrm>
            <a:custGeom>
              <a:avLst/>
              <a:gdLst>
                <a:gd name="connsiteX0" fmla="*/ 21950 w 533270"/>
                <a:gd name="connsiteY0" fmla="*/ 0 h 298265"/>
                <a:gd name="connsiteX1" fmla="*/ 21950 w 533270"/>
                <a:gd name="connsiteY1" fmla="*/ 0 h 298265"/>
                <a:gd name="connsiteX2" fmla="*/ 393425 w 533270"/>
                <a:gd name="connsiteY2" fmla="*/ 4763 h 298265"/>
                <a:gd name="connsiteX3" fmla="*/ 407712 w 533270"/>
                <a:gd name="connsiteY3" fmla="*/ 9525 h 298265"/>
                <a:gd name="connsiteX4" fmla="*/ 455337 w 533270"/>
                <a:gd name="connsiteY4" fmla="*/ 23813 h 298265"/>
                <a:gd name="connsiteX5" fmla="*/ 469625 w 533270"/>
                <a:gd name="connsiteY5" fmla="*/ 28575 h 298265"/>
                <a:gd name="connsiteX6" fmla="*/ 493437 w 533270"/>
                <a:gd name="connsiteY6" fmla="*/ 52388 h 298265"/>
                <a:gd name="connsiteX7" fmla="*/ 522012 w 533270"/>
                <a:gd name="connsiteY7" fmla="*/ 76200 h 298265"/>
                <a:gd name="connsiteX8" fmla="*/ 522012 w 533270"/>
                <a:gd name="connsiteY8" fmla="*/ 157163 h 298265"/>
                <a:gd name="connsiteX9" fmla="*/ 517250 w 533270"/>
                <a:gd name="connsiteY9" fmla="*/ 171450 h 298265"/>
                <a:gd name="connsiteX10" fmla="*/ 502962 w 533270"/>
                <a:gd name="connsiteY10" fmla="*/ 200025 h 298265"/>
                <a:gd name="connsiteX11" fmla="*/ 498200 w 533270"/>
                <a:gd name="connsiteY11" fmla="*/ 223838 h 298265"/>
                <a:gd name="connsiteX12" fmla="*/ 493437 w 533270"/>
                <a:gd name="connsiteY12" fmla="*/ 238125 h 298265"/>
                <a:gd name="connsiteX13" fmla="*/ 474387 w 533270"/>
                <a:gd name="connsiteY13" fmla="*/ 242888 h 298265"/>
                <a:gd name="connsiteX14" fmla="*/ 50525 w 533270"/>
                <a:gd name="connsiteY14" fmla="*/ 228600 h 298265"/>
                <a:gd name="connsiteX15" fmla="*/ 36237 w 533270"/>
                <a:gd name="connsiteY15" fmla="*/ 219075 h 298265"/>
                <a:gd name="connsiteX16" fmla="*/ 26712 w 533270"/>
                <a:gd name="connsiteY16" fmla="*/ 204788 h 298265"/>
                <a:gd name="connsiteX17" fmla="*/ 17187 w 533270"/>
                <a:gd name="connsiteY17" fmla="*/ 171450 h 298265"/>
                <a:gd name="connsiteX18" fmla="*/ 7662 w 533270"/>
                <a:gd name="connsiteY18" fmla="*/ 147638 h 298265"/>
                <a:gd name="connsiteX19" fmla="*/ 2900 w 533270"/>
                <a:gd name="connsiteY19" fmla="*/ 133350 h 298265"/>
                <a:gd name="connsiteX20" fmla="*/ 12425 w 533270"/>
                <a:gd name="connsiteY20" fmla="*/ 38100 h 298265"/>
                <a:gd name="connsiteX21" fmla="*/ 21950 w 533270"/>
                <a:gd name="connsiteY21" fmla="*/ 23813 h 298265"/>
                <a:gd name="connsiteX22" fmla="*/ 21950 w 533270"/>
                <a:gd name="connsiteY22" fmla="*/ 0 h 298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3270" h="298265">
                  <a:moveTo>
                    <a:pt x="21950" y="0"/>
                  </a:moveTo>
                  <a:lnTo>
                    <a:pt x="21950" y="0"/>
                  </a:lnTo>
                  <a:lnTo>
                    <a:pt x="393425" y="4763"/>
                  </a:lnTo>
                  <a:cubicBezTo>
                    <a:pt x="398443" y="4887"/>
                    <a:pt x="402885" y="8146"/>
                    <a:pt x="407712" y="9525"/>
                  </a:cubicBezTo>
                  <a:cubicBezTo>
                    <a:pt x="458098" y="23921"/>
                    <a:pt x="387426" y="1177"/>
                    <a:pt x="455337" y="23813"/>
                  </a:cubicBezTo>
                  <a:lnTo>
                    <a:pt x="469625" y="28575"/>
                  </a:lnTo>
                  <a:cubicBezTo>
                    <a:pt x="495820" y="46039"/>
                    <a:pt x="473591" y="28573"/>
                    <a:pt x="493437" y="52388"/>
                  </a:cubicBezTo>
                  <a:cubicBezTo>
                    <a:pt x="504894" y="66137"/>
                    <a:pt x="507966" y="66836"/>
                    <a:pt x="522012" y="76200"/>
                  </a:cubicBezTo>
                  <a:cubicBezTo>
                    <a:pt x="533270" y="109971"/>
                    <a:pt x="529581" y="92825"/>
                    <a:pt x="522012" y="157163"/>
                  </a:cubicBezTo>
                  <a:cubicBezTo>
                    <a:pt x="521425" y="162149"/>
                    <a:pt x="519495" y="166960"/>
                    <a:pt x="517250" y="171450"/>
                  </a:cubicBezTo>
                  <a:cubicBezTo>
                    <a:pt x="505612" y="194727"/>
                    <a:pt x="508946" y="176088"/>
                    <a:pt x="502962" y="200025"/>
                  </a:cubicBezTo>
                  <a:cubicBezTo>
                    <a:pt x="500999" y="207878"/>
                    <a:pt x="500163" y="215985"/>
                    <a:pt x="498200" y="223838"/>
                  </a:cubicBezTo>
                  <a:cubicBezTo>
                    <a:pt x="496982" y="228708"/>
                    <a:pt x="497357" y="234989"/>
                    <a:pt x="493437" y="238125"/>
                  </a:cubicBezTo>
                  <a:cubicBezTo>
                    <a:pt x="488326" y="242214"/>
                    <a:pt x="480737" y="241300"/>
                    <a:pt x="474387" y="242888"/>
                  </a:cubicBezTo>
                  <a:cubicBezTo>
                    <a:pt x="401465" y="242030"/>
                    <a:pt x="172441" y="298265"/>
                    <a:pt x="50525" y="228600"/>
                  </a:cubicBezTo>
                  <a:cubicBezTo>
                    <a:pt x="45555" y="225760"/>
                    <a:pt x="41000" y="222250"/>
                    <a:pt x="36237" y="219075"/>
                  </a:cubicBezTo>
                  <a:cubicBezTo>
                    <a:pt x="33062" y="214313"/>
                    <a:pt x="29272" y="209907"/>
                    <a:pt x="26712" y="204788"/>
                  </a:cubicBezTo>
                  <a:cubicBezTo>
                    <a:pt x="22129" y="195622"/>
                    <a:pt x="20236" y="180596"/>
                    <a:pt x="17187" y="171450"/>
                  </a:cubicBezTo>
                  <a:cubicBezTo>
                    <a:pt x="14484" y="163340"/>
                    <a:pt x="10664" y="155643"/>
                    <a:pt x="7662" y="147638"/>
                  </a:cubicBezTo>
                  <a:cubicBezTo>
                    <a:pt x="5899" y="142937"/>
                    <a:pt x="4487" y="138113"/>
                    <a:pt x="2900" y="133350"/>
                  </a:cubicBezTo>
                  <a:cubicBezTo>
                    <a:pt x="3179" y="128608"/>
                    <a:pt x="0" y="62949"/>
                    <a:pt x="12425" y="38100"/>
                  </a:cubicBezTo>
                  <a:cubicBezTo>
                    <a:pt x="14985" y="32981"/>
                    <a:pt x="18775" y="28575"/>
                    <a:pt x="21950" y="23813"/>
                  </a:cubicBezTo>
                  <a:cubicBezTo>
                    <a:pt x="28132" y="5265"/>
                    <a:pt x="23162" y="13075"/>
                    <a:pt x="2195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p:cNvSpPr txBox="1"/>
          <p:nvPr/>
        </p:nvSpPr>
        <p:spPr>
          <a:xfrm>
            <a:off x="7391400" y="3292673"/>
            <a:ext cx="622286" cy="307777"/>
          </a:xfrm>
          <a:prstGeom prst="rect">
            <a:avLst/>
          </a:prstGeom>
          <a:noFill/>
        </p:spPr>
        <p:txBody>
          <a:bodyPr wrap="none" rtlCol="0">
            <a:spAutoFit/>
          </a:bodyPr>
          <a:lstStyle/>
          <a:p>
            <a:r>
              <a:rPr lang="en-US" sz="1400" b="1" dirty="0" smtClean="0">
                <a:solidFill>
                  <a:schemeClr val="bg1"/>
                </a:solidFill>
              </a:rPr>
              <a:t>1900s</a:t>
            </a:r>
            <a:endParaRPr lang="en-US" sz="1400" b="1" dirty="0">
              <a:solidFill>
                <a:schemeClr val="bg1"/>
              </a:solidFill>
            </a:endParaRPr>
          </a:p>
        </p:txBody>
      </p:sp>
      <p:grpSp>
        <p:nvGrpSpPr>
          <p:cNvPr id="51" name="Group 50"/>
          <p:cNvGrpSpPr/>
          <p:nvPr/>
        </p:nvGrpSpPr>
        <p:grpSpPr>
          <a:xfrm>
            <a:off x="6477000" y="1619250"/>
            <a:ext cx="1981200" cy="1295400"/>
            <a:chOff x="4953000" y="1981200"/>
            <a:chExt cx="3810000" cy="2877392"/>
          </a:xfrm>
        </p:grpSpPr>
        <p:pic>
          <p:nvPicPr>
            <p:cNvPr id="52" name="Picture 51" descr="1850 vs. 1955 vs. 2012 BHS Distribution in 14 Western States.jpg"/>
            <p:cNvPicPr>
              <a:picLocks noChangeAspect="1"/>
            </p:cNvPicPr>
            <p:nvPr/>
          </p:nvPicPr>
          <p:blipFill>
            <a:blip r:embed="rId3" cstate="print">
              <a:clrChange>
                <a:clrFrom>
                  <a:srgbClr val="FFFFFE"/>
                </a:clrFrom>
                <a:clrTo>
                  <a:srgbClr val="FFFFFE">
                    <a:alpha val="0"/>
                  </a:srgbClr>
                </a:clrTo>
              </a:clrChange>
            </a:blip>
            <a:srcRect l="28945" t="4789" r="26418" b="63444"/>
            <a:stretch>
              <a:fillRect/>
            </a:stretch>
          </p:blipFill>
          <p:spPr>
            <a:xfrm>
              <a:off x="5638800" y="1981200"/>
              <a:ext cx="3124200" cy="2877392"/>
            </a:xfrm>
            <a:prstGeom prst="rect">
              <a:avLst/>
            </a:prstGeom>
          </p:spPr>
        </p:pic>
        <p:sp>
          <p:nvSpPr>
            <p:cNvPr id="53" name="Rectangle 52"/>
            <p:cNvSpPr/>
            <p:nvPr/>
          </p:nvSpPr>
          <p:spPr>
            <a:xfrm>
              <a:off x="4953000" y="2133600"/>
              <a:ext cx="990600" cy="457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54" name="TextBox 53"/>
          <p:cNvSpPr txBox="1"/>
          <p:nvPr/>
        </p:nvSpPr>
        <p:spPr>
          <a:xfrm>
            <a:off x="7391400" y="1476375"/>
            <a:ext cx="622286" cy="307777"/>
          </a:xfrm>
          <a:prstGeom prst="rect">
            <a:avLst/>
          </a:prstGeom>
          <a:noFill/>
        </p:spPr>
        <p:txBody>
          <a:bodyPr wrap="none" rtlCol="0">
            <a:spAutoFit/>
          </a:bodyPr>
          <a:lstStyle/>
          <a:p>
            <a:r>
              <a:rPr lang="en-US" sz="1400" b="1" dirty="0" smtClean="0">
                <a:solidFill>
                  <a:schemeClr val="bg1"/>
                </a:solidFill>
              </a:rPr>
              <a:t>1800s</a:t>
            </a:r>
            <a:endParaRPr lang="en-US" sz="1400" b="1" dirty="0">
              <a:solidFill>
                <a:schemeClr val="bg1"/>
              </a:solidFill>
            </a:endParaRPr>
          </a:p>
        </p:txBody>
      </p:sp>
      <p:grpSp>
        <p:nvGrpSpPr>
          <p:cNvPr id="55" name="Group 54"/>
          <p:cNvGrpSpPr/>
          <p:nvPr/>
        </p:nvGrpSpPr>
        <p:grpSpPr>
          <a:xfrm>
            <a:off x="6162675" y="5181600"/>
            <a:ext cx="2490997" cy="1371600"/>
            <a:chOff x="6162675" y="4867275"/>
            <a:chExt cx="2490997" cy="1600200"/>
          </a:xfrm>
        </p:grpSpPr>
        <p:pic>
          <p:nvPicPr>
            <p:cNvPr id="56" name="Picture 55" descr="1850 vs. 1955 vs. 2012 BHS Distribution in 14 Western States.jpg"/>
            <p:cNvPicPr>
              <a:picLocks noChangeAspect="1"/>
            </p:cNvPicPr>
            <p:nvPr/>
          </p:nvPicPr>
          <p:blipFill>
            <a:blip r:embed="rId3" cstate="print">
              <a:clrChange>
                <a:clrFrom>
                  <a:srgbClr val="FFFFFE"/>
                </a:clrFrom>
                <a:clrTo>
                  <a:srgbClr val="FFFFFE">
                    <a:alpha val="0"/>
                  </a:srgbClr>
                </a:clrTo>
              </a:clrChange>
            </a:blip>
            <a:srcRect l="11503" t="66874" r="20915"/>
            <a:stretch>
              <a:fillRect/>
            </a:stretch>
          </p:blipFill>
          <p:spPr>
            <a:xfrm>
              <a:off x="6162675" y="4867275"/>
              <a:ext cx="2490997" cy="1600200"/>
            </a:xfrm>
            <a:prstGeom prst="rect">
              <a:avLst/>
            </a:prstGeom>
          </p:spPr>
        </p:pic>
        <p:sp>
          <p:nvSpPr>
            <p:cNvPr id="57" name="Freeform 56"/>
            <p:cNvSpPr/>
            <p:nvPr/>
          </p:nvSpPr>
          <p:spPr>
            <a:xfrm>
              <a:off x="6197310" y="4876800"/>
              <a:ext cx="789278" cy="446479"/>
            </a:xfrm>
            <a:custGeom>
              <a:avLst/>
              <a:gdLst>
                <a:gd name="connsiteX0" fmla="*/ 136815 w 789278"/>
                <a:gd name="connsiteY0" fmla="*/ 65479 h 446479"/>
                <a:gd name="connsiteX1" fmla="*/ 136815 w 789278"/>
                <a:gd name="connsiteY1" fmla="*/ 65479 h 446479"/>
                <a:gd name="connsiteX2" fmla="*/ 184440 w 789278"/>
                <a:gd name="connsiteY2" fmla="*/ 60716 h 446479"/>
                <a:gd name="connsiteX3" fmla="*/ 217778 w 789278"/>
                <a:gd name="connsiteY3" fmla="*/ 46429 h 446479"/>
                <a:gd name="connsiteX4" fmla="*/ 260640 w 789278"/>
                <a:gd name="connsiteY4" fmla="*/ 32141 h 446479"/>
                <a:gd name="connsiteX5" fmla="*/ 346365 w 789278"/>
                <a:gd name="connsiteY5" fmla="*/ 17854 h 446479"/>
                <a:gd name="connsiteX6" fmla="*/ 379703 w 789278"/>
                <a:gd name="connsiteY6" fmla="*/ 8329 h 446479"/>
                <a:gd name="connsiteX7" fmla="*/ 494003 w 789278"/>
                <a:gd name="connsiteY7" fmla="*/ 8329 h 446479"/>
                <a:gd name="connsiteX8" fmla="*/ 532103 w 789278"/>
                <a:gd name="connsiteY8" fmla="*/ 17854 h 446479"/>
                <a:gd name="connsiteX9" fmla="*/ 574965 w 789278"/>
                <a:gd name="connsiteY9" fmla="*/ 32141 h 446479"/>
                <a:gd name="connsiteX10" fmla="*/ 589253 w 789278"/>
                <a:gd name="connsiteY10" fmla="*/ 41666 h 446479"/>
                <a:gd name="connsiteX11" fmla="*/ 617828 w 789278"/>
                <a:gd name="connsiteY11" fmla="*/ 51191 h 446479"/>
                <a:gd name="connsiteX12" fmla="*/ 746415 w 789278"/>
                <a:gd name="connsiteY12" fmla="*/ 65479 h 446479"/>
                <a:gd name="connsiteX13" fmla="*/ 760703 w 789278"/>
                <a:gd name="connsiteY13" fmla="*/ 75004 h 446479"/>
                <a:gd name="connsiteX14" fmla="*/ 779753 w 789278"/>
                <a:gd name="connsiteY14" fmla="*/ 103579 h 446479"/>
                <a:gd name="connsiteX15" fmla="*/ 789278 w 789278"/>
                <a:gd name="connsiteY15" fmla="*/ 132154 h 446479"/>
                <a:gd name="connsiteX16" fmla="*/ 784515 w 789278"/>
                <a:gd name="connsiteY16" fmla="*/ 236929 h 446479"/>
                <a:gd name="connsiteX17" fmla="*/ 779753 w 789278"/>
                <a:gd name="connsiteY17" fmla="*/ 265504 h 446479"/>
                <a:gd name="connsiteX18" fmla="*/ 765465 w 789278"/>
                <a:gd name="connsiteY18" fmla="*/ 313129 h 446479"/>
                <a:gd name="connsiteX19" fmla="*/ 755940 w 789278"/>
                <a:gd name="connsiteY19" fmla="*/ 355991 h 446479"/>
                <a:gd name="connsiteX20" fmla="*/ 746415 w 789278"/>
                <a:gd name="connsiteY20" fmla="*/ 384566 h 446479"/>
                <a:gd name="connsiteX21" fmla="*/ 736890 w 789278"/>
                <a:gd name="connsiteY21" fmla="*/ 398854 h 446479"/>
                <a:gd name="connsiteX22" fmla="*/ 717840 w 789278"/>
                <a:gd name="connsiteY22" fmla="*/ 422666 h 446479"/>
                <a:gd name="connsiteX23" fmla="*/ 703553 w 789278"/>
                <a:gd name="connsiteY23" fmla="*/ 436954 h 446479"/>
                <a:gd name="connsiteX24" fmla="*/ 674978 w 789278"/>
                <a:gd name="connsiteY24" fmla="*/ 446479 h 446479"/>
                <a:gd name="connsiteX25" fmla="*/ 322553 w 789278"/>
                <a:gd name="connsiteY25" fmla="*/ 441716 h 446479"/>
                <a:gd name="connsiteX26" fmla="*/ 213015 w 789278"/>
                <a:gd name="connsiteY26" fmla="*/ 432191 h 446479"/>
                <a:gd name="connsiteX27" fmla="*/ 155865 w 789278"/>
                <a:gd name="connsiteY27" fmla="*/ 422666 h 446479"/>
                <a:gd name="connsiteX28" fmla="*/ 108240 w 789278"/>
                <a:gd name="connsiteY28" fmla="*/ 417904 h 446479"/>
                <a:gd name="connsiteX29" fmla="*/ 79665 w 789278"/>
                <a:gd name="connsiteY29" fmla="*/ 413141 h 446479"/>
                <a:gd name="connsiteX30" fmla="*/ 17753 w 789278"/>
                <a:gd name="connsiteY30" fmla="*/ 403616 h 446479"/>
                <a:gd name="connsiteX31" fmla="*/ 32040 w 789278"/>
                <a:gd name="connsiteY31" fmla="*/ 270266 h 446479"/>
                <a:gd name="connsiteX32" fmla="*/ 46328 w 789278"/>
                <a:gd name="connsiteY32" fmla="*/ 260741 h 446479"/>
                <a:gd name="connsiteX33" fmla="*/ 55853 w 789278"/>
                <a:gd name="connsiteY33" fmla="*/ 246454 h 446479"/>
                <a:gd name="connsiteX34" fmla="*/ 70140 w 789278"/>
                <a:gd name="connsiteY34" fmla="*/ 241691 h 446479"/>
                <a:gd name="connsiteX35" fmla="*/ 98715 w 789278"/>
                <a:gd name="connsiteY35" fmla="*/ 222641 h 446479"/>
                <a:gd name="connsiteX36" fmla="*/ 127290 w 789278"/>
                <a:gd name="connsiteY36" fmla="*/ 198829 h 446479"/>
                <a:gd name="connsiteX37" fmla="*/ 146340 w 789278"/>
                <a:gd name="connsiteY37" fmla="*/ 184541 h 446479"/>
                <a:gd name="connsiteX38" fmla="*/ 170153 w 789278"/>
                <a:gd name="connsiteY38" fmla="*/ 155966 h 446479"/>
                <a:gd name="connsiteX39" fmla="*/ 174915 w 789278"/>
                <a:gd name="connsiteY39" fmla="*/ 141679 h 446479"/>
                <a:gd name="connsiteX40" fmla="*/ 160628 w 789278"/>
                <a:gd name="connsiteY40" fmla="*/ 89291 h 446479"/>
                <a:gd name="connsiteX41" fmla="*/ 146340 w 789278"/>
                <a:gd name="connsiteY41" fmla="*/ 79766 h 446479"/>
                <a:gd name="connsiteX42" fmla="*/ 136815 w 789278"/>
                <a:gd name="connsiteY42" fmla="*/ 65479 h 446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9278" h="446479">
                  <a:moveTo>
                    <a:pt x="136815" y="65479"/>
                  </a:moveTo>
                  <a:lnTo>
                    <a:pt x="136815" y="65479"/>
                  </a:lnTo>
                  <a:cubicBezTo>
                    <a:pt x="152690" y="63891"/>
                    <a:pt x="168910" y="64370"/>
                    <a:pt x="184440" y="60716"/>
                  </a:cubicBezTo>
                  <a:cubicBezTo>
                    <a:pt x="196209" y="57947"/>
                    <a:pt x="206458" y="50674"/>
                    <a:pt x="217778" y="46429"/>
                  </a:cubicBezTo>
                  <a:cubicBezTo>
                    <a:pt x="231879" y="41141"/>
                    <a:pt x="246076" y="35974"/>
                    <a:pt x="260640" y="32141"/>
                  </a:cubicBezTo>
                  <a:cubicBezTo>
                    <a:pt x="293308" y="23544"/>
                    <a:pt x="313947" y="21906"/>
                    <a:pt x="346365" y="17854"/>
                  </a:cubicBezTo>
                  <a:cubicBezTo>
                    <a:pt x="357478" y="14679"/>
                    <a:pt x="368262" y="9964"/>
                    <a:pt x="379703" y="8329"/>
                  </a:cubicBezTo>
                  <a:cubicBezTo>
                    <a:pt x="438003" y="0"/>
                    <a:pt x="441598" y="3088"/>
                    <a:pt x="494003" y="8329"/>
                  </a:cubicBezTo>
                  <a:lnTo>
                    <a:pt x="532103" y="17854"/>
                  </a:lnTo>
                  <a:cubicBezTo>
                    <a:pt x="550296" y="22402"/>
                    <a:pt x="557028" y="23172"/>
                    <a:pt x="574965" y="32141"/>
                  </a:cubicBezTo>
                  <a:cubicBezTo>
                    <a:pt x="580085" y="34701"/>
                    <a:pt x="584022" y="39341"/>
                    <a:pt x="589253" y="41666"/>
                  </a:cubicBezTo>
                  <a:cubicBezTo>
                    <a:pt x="598428" y="45744"/>
                    <a:pt x="617828" y="51191"/>
                    <a:pt x="617828" y="51191"/>
                  </a:cubicBezTo>
                  <a:cubicBezTo>
                    <a:pt x="666095" y="83370"/>
                    <a:pt x="611395" y="50476"/>
                    <a:pt x="746415" y="65479"/>
                  </a:cubicBezTo>
                  <a:cubicBezTo>
                    <a:pt x="752104" y="66111"/>
                    <a:pt x="755940" y="71829"/>
                    <a:pt x="760703" y="75004"/>
                  </a:cubicBezTo>
                  <a:cubicBezTo>
                    <a:pt x="767053" y="84529"/>
                    <a:pt x="776133" y="92719"/>
                    <a:pt x="779753" y="103579"/>
                  </a:cubicBezTo>
                  <a:lnTo>
                    <a:pt x="789278" y="132154"/>
                  </a:lnTo>
                  <a:cubicBezTo>
                    <a:pt x="787690" y="167079"/>
                    <a:pt x="787006" y="202057"/>
                    <a:pt x="784515" y="236929"/>
                  </a:cubicBezTo>
                  <a:cubicBezTo>
                    <a:pt x="783827" y="246561"/>
                    <a:pt x="782095" y="256136"/>
                    <a:pt x="779753" y="265504"/>
                  </a:cubicBezTo>
                  <a:cubicBezTo>
                    <a:pt x="756010" y="360478"/>
                    <a:pt x="780583" y="245100"/>
                    <a:pt x="765465" y="313129"/>
                  </a:cubicBezTo>
                  <a:cubicBezTo>
                    <a:pt x="761577" y="330625"/>
                    <a:pt x="760922" y="339386"/>
                    <a:pt x="755940" y="355991"/>
                  </a:cubicBezTo>
                  <a:cubicBezTo>
                    <a:pt x="753055" y="365608"/>
                    <a:pt x="751984" y="376212"/>
                    <a:pt x="746415" y="384566"/>
                  </a:cubicBezTo>
                  <a:lnTo>
                    <a:pt x="736890" y="398854"/>
                  </a:lnTo>
                  <a:cubicBezTo>
                    <a:pt x="729072" y="422309"/>
                    <a:pt x="737725" y="406094"/>
                    <a:pt x="717840" y="422666"/>
                  </a:cubicBezTo>
                  <a:cubicBezTo>
                    <a:pt x="712666" y="426978"/>
                    <a:pt x="709441" y="433683"/>
                    <a:pt x="703553" y="436954"/>
                  </a:cubicBezTo>
                  <a:cubicBezTo>
                    <a:pt x="694776" y="441830"/>
                    <a:pt x="674978" y="446479"/>
                    <a:pt x="674978" y="446479"/>
                  </a:cubicBezTo>
                  <a:lnTo>
                    <a:pt x="322553" y="441716"/>
                  </a:lnTo>
                  <a:cubicBezTo>
                    <a:pt x="300996" y="441226"/>
                    <a:pt x="239663" y="435998"/>
                    <a:pt x="213015" y="432191"/>
                  </a:cubicBezTo>
                  <a:cubicBezTo>
                    <a:pt x="129129" y="420207"/>
                    <a:pt x="265261" y="435536"/>
                    <a:pt x="155865" y="422666"/>
                  </a:cubicBezTo>
                  <a:cubicBezTo>
                    <a:pt x="140020" y="420802"/>
                    <a:pt x="124071" y="419883"/>
                    <a:pt x="108240" y="417904"/>
                  </a:cubicBezTo>
                  <a:cubicBezTo>
                    <a:pt x="98658" y="416706"/>
                    <a:pt x="89209" y="414609"/>
                    <a:pt x="79665" y="413141"/>
                  </a:cubicBezTo>
                  <a:cubicBezTo>
                    <a:pt x="0" y="400885"/>
                    <a:pt x="89031" y="415497"/>
                    <a:pt x="17753" y="403616"/>
                  </a:cubicBezTo>
                  <a:cubicBezTo>
                    <a:pt x="18182" y="392895"/>
                    <a:pt x="1141" y="301165"/>
                    <a:pt x="32040" y="270266"/>
                  </a:cubicBezTo>
                  <a:cubicBezTo>
                    <a:pt x="36087" y="266219"/>
                    <a:pt x="41565" y="263916"/>
                    <a:pt x="46328" y="260741"/>
                  </a:cubicBezTo>
                  <a:cubicBezTo>
                    <a:pt x="49503" y="255979"/>
                    <a:pt x="51384" y="250030"/>
                    <a:pt x="55853" y="246454"/>
                  </a:cubicBezTo>
                  <a:cubicBezTo>
                    <a:pt x="59773" y="243318"/>
                    <a:pt x="65752" y="244129"/>
                    <a:pt x="70140" y="241691"/>
                  </a:cubicBezTo>
                  <a:cubicBezTo>
                    <a:pt x="80147" y="236131"/>
                    <a:pt x="89190" y="228991"/>
                    <a:pt x="98715" y="222641"/>
                  </a:cubicBezTo>
                  <a:cubicBezTo>
                    <a:pt x="130293" y="201589"/>
                    <a:pt x="95206" y="226330"/>
                    <a:pt x="127290" y="198829"/>
                  </a:cubicBezTo>
                  <a:cubicBezTo>
                    <a:pt x="133317" y="193663"/>
                    <a:pt x="140313" y="189707"/>
                    <a:pt x="146340" y="184541"/>
                  </a:cubicBezTo>
                  <a:cubicBezTo>
                    <a:pt x="160603" y="172316"/>
                    <a:pt x="160353" y="170666"/>
                    <a:pt x="170153" y="155966"/>
                  </a:cubicBezTo>
                  <a:cubicBezTo>
                    <a:pt x="171740" y="151204"/>
                    <a:pt x="174915" y="146699"/>
                    <a:pt x="174915" y="141679"/>
                  </a:cubicBezTo>
                  <a:cubicBezTo>
                    <a:pt x="174915" y="121959"/>
                    <a:pt x="174805" y="103468"/>
                    <a:pt x="160628" y="89291"/>
                  </a:cubicBezTo>
                  <a:cubicBezTo>
                    <a:pt x="156581" y="85244"/>
                    <a:pt x="147728" y="85319"/>
                    <a:pt x="146340" y="79766"/>
                  </a:cubicBezTo>
                  <a:cubicBezTo>
                    <a:pt x="145251" y="75410"/>
                    <a:pt x="138403" y="67860"/>
                    <a:pt x="136815" y="6547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TextBox 57"/>
          <p:cNvSpPr txBox="1"/>
          <p:nvPr/>
        </p:nvSpPr>
        <p:spPr>
          <a:xfrm>
            <a:off x="7419975" y="5026223"/>
            <a:ext cx="619529" cy="307777"/>
          </a:xfrm>
          <a:prstGeom prst="rect">
            <a:avLst/>
          </a:prstGeom>
          <a:noFill/>
        </p:spPr>
        <p:txBody>
          <a:bodyPr wrap="none" rtlCol="0">
            <a:spAutoFit/>
          </a:bodyPr>
          <a:lstStyle/>
          <a:p>
            <a:r>
              <a:rPr lang="en-US" sz="1400" b="1" dirty="0" smtClean="0">
                <a:solidFill>
                  <a:schemeClr val="bg1"/>
                </a:solidFill>
              </a:rPr>
              <a:t>Today</a:t>
            </a:r>
            <a:endParaRPr lang="en-US" sz="1400" b="1" dirty="0">
              <a:solidFill>
                <a:schemeClr val="bg1"/>
              </a:solidFill>
            </a:endParaRPr>
          </a:p>
        </p:txBody>
      </p:sp>
      <p:cxnSp>
        <p:nvCxnSpPr>
          <p:cNvPr id="59" name="Straight Arrow Connector 58"/>
          <p:cNvCxnSpPr>
            <a:endCxn id="57" idx="24"/>
          </p:cNvCxnSpPr>
          <p:nvPr/>
        </p:nvCxnSpPr>
        <p:spPr>
          <a:xfrm>
            <a:off x="5562600" y="4343400"/>
            <a:ext cx="1309688" cy="1229060"/>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3200400" y="2706469"/>
            <a:ext cx="2832186" cy="646331"/>
          </a:xfrm>
          <a:prstGeom prst="rect">
            <a:avLst/>
          </a:prstGeom>
          <a:noFill/>
        </p:spPr>
        <p:txBody>
          <a:bodyPr wrap="none" rtlCol="0">
            <a:spAutoFit/>
          </a:bodyPr>
          <a:lstStyle/>
          <a:p>
            <a:r>
              <a:rPr lang="en-US" sz="3600" b="1" dirty="0" smtClean="0">
                <a:solidFill>
                  <a:srgbClr val="FF0000"/>
                </a:solidFill>
              </a:rPr>
              <a:t>Let’s find out!</a:t>
            </a:r>
            <a:endParaRPr lang="en-US" sz="3600" b="1" dirty="0">
              <a:solidFill>
                <a:srgbClr val="FF0000"/>
              </a:solidFill>
            </a:endParaRPr>
          </a:p>
        </p:txBody>
      </p:sp>
      <p:sp>
        <p:nvSpPr>
          <p:cNvPr id="42" name="TextBox 41"/>
          <p:cNvSpPr txBox="1"/>
          <p:nvPr/>
        </p:nvSpPr>
        <p:spPr>
          <a:xfrm>
            <a:off x="304800" y="1120914"/>
            <a:ext cx="6934200" cy="400110"/>
          </a:xfrm>
          <a:prstGeom prst="rect">
            <a:avLst/>
          </a:prstGeom>
          <a:noFill/>
        </p:spPr>
        <p:txBody>
          <a:bodyPr wrap="square" rtlCol="0">
            <a:spAutoFit/>
          </a:bodyPr>
          <a:lstStyle/>
          <a:p>
            <a:r>
              <a:rPr lang="en-US" sz="2000" b="1" dirty="0" smtClean="0">
                <a:solidFill>
                  <a:srgbClr val="00B050"/>
                </a:solidFill>
              </a:rPr>
              <a:t>Today, there are about 70,000 bighorn sheep</a:t>
            </a:r>
            <a:endParaRPr lang="en-US" sz="2000" b="1" dirty="0">
              <a:solidFill>
                <a:srgbClr val="00B050"/>
              </a:solidFill>
            </a:endParaRPr>
          </a:p>
        </p:txBody>
      </p:sp>
      <p:sp>
        <p:nvSpPr>
          <p:cNvPr id="44" name="Rectangle 43"/>
          <p:cNvSpPr/>
          <p:nvPr/>
        </p:nvSpPr>
        <p:spPr>
          <a:xfrm>
            <a:off x="1357392" y="6047510"/>
            <a:ext cx="914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1800s</a:t>
            </a:r>
            <a:endParaRPr lang="en-US" sz="1600" dirty="0">
              <a:solidFill>
                <a:schemeClr val="bg1"/>
              </a:solidFill>
            </a:endParaRPr>
          </a:p>
        </p:txBody>
      </p:sp>
      <p:sp>
        <p:nvSpPr>
          <p:cNvPr id="46" name="Rectangle 45"/>
          <p:cNvSpPr/>
          <p:nvPr/>
        </p:nvSpPr>
        <p:spPr>
          <a:xfrm>
            <a:off x="2300208" y="6047510"/>
            <a:ext cx="914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1900s</a:t>
            </a:r>
            <a:endParaRPr lang="en-US" sz="1600" dirty="0">
              <a:solidFill>
                <a:schemeClr val="bg1"/>
              </a:solidFill>
            </a:endParaRPr>
          </a:p>
        </p:txBody>
      </p:sp>
      <p:sp>
        <p:nvSpPr>
          <p:cNvPr id="60" name="Rectangle 59"/>
          <p:cNvSpPr/>
          <p:nvPr/>
        </p:nvSpPr>
        <p:spPr>
          <a:xfrm>
            <a:off x="3276600" y="6047510"/>
            <a:ext cx="914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2013</a:t>
            </a:r>
            <a:endParaRPr lang="en-US" sz="1600" dirty="0">
              <a:solidFill>
                <a:schemeClr val="bg1"/>
              </a:solidFill>
            </a:endParaRPr>
          </a:p>
        </p:txBody>
      </p:sp>
      <p:sp>
        <p:nvSpPr>
          <p:cNvPr id="61" name="TextBox 60"/>
          <p:cNvSpPr txBox="1"/>
          <p:nvPr/>
        </p:nvSpPr>
        <p:spPr>
          <a:xfrm>
            <a:off x="2209800" y="6324600"/>
            <a:ext cx="586507" cy="369332"/>
          </a:xfrm>
          <a:prstGeom prst="rect">
            <a:avLst/>
          </a:prstGeom>
          <a:noFill/>
        </p:spPr>
        <p:txBody>
          <a:bodyPr wrap="none" rtlCol="0">
            <a:spAutoFit/>
          </a:bodyPr>
          <a:lstStyle/>
          <a:p>
            <a:r>
              <a:rPr lang="en-US" dirty="0" smtClean="0">
                <a:solidFill>
                  <a:schemeClr val="bg1"/>
                </a:solidFill>
              </a:rPr>
              <a:t>Year</a:t>
            </a:r>
            <a:endParaRPr lang="en-US" dirty="0">
              <a:solidFill>
                <a:schemeClr val="bg1"/>
              </a:solidFill>
            </a:endParaRPr>
          </a:p>
        </p:txBody>
      </p:sp>
      <p:sp>
        <p:nvSpPr>
          <p:cNvPr id="62" name="TextBox 61"/>
          <p:cNvSpPr txBox="1"/>
          <p:nvPr/>
        </p:nvSpPr>
        <p:spPr>
          <a:xfrm>
            <a:off x="1115290" y="152400"/>
            <a:ext cx="7070654" cy="769441"/>
          </a:xfrm>
          <a:prstGeom prst="rect">
            <a:avLst/>
          </a:prstGeom>
          <a:noFill/>
        </p:spPr>
        <p:txBody>
          <a:bodyPr wrap="none" rtlCol="0">
            <a:spAutoFit/>
          </a:bodyPr>
          <a:lstStyle/>
          <a:p>
            <a:r>
              <a:rPr lang="en-US" sz="4400" b="1" dirty="0" smtClean="0"/>
              <a:t>Counting Sheep:  How Many?</a:t>
            </a:r>
            <a:endParaRPr lang="en-US" sz="4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56674" y="106180"/>
            <a:ext cx="8856655" cy="584775"/>
          </a:xfrm>
          <a:prstGeom prst="rect">
            <a:avLst/>
          </a:prstGeom>
          <a:noFill/>
        </p:spPr>
        <p:txBody>
          <a:bodyPr wrap="none" rtlCol="0">
            <a:spAutoFit/>
          </a:bodyPr>
          <a:lstStyle/>
          <a:p>
            <a:r>
              <a:rPr lang="en-US" sz="3200" b="1" dirty="0" smtClean="0"/>
              <a:t>How the Number and Range of Bighorns Increased </a:t>
            </a:r>
            <a:endParaRPr lang="en-US" sz="3200" b="1" dirty="0"/>
          </a:p>
        </p:txBody>
      </p:sp>
      <p:sp>
        <p:nvSpPr>
          <p:cNvPr id="10" name="TextBox 9"/>
          <p:cNvSpPr txBox="1"/>
          <p:nvPr/>
        </p:nvSpPr>
        <p:spPr>
          <a:xfrm>
            <a:off x="185310" y="4743271"/>
            <a:ext cx="9263490" cy="1200329"/>
          </a:xfrm>
          <a:prstGeom prst="rect">
            <a:avLst/>
          </a:prstGeom>
          <a:noFill/>
        </p:spPr>
        <p:txBody>
          <a:bodyPr wrap="square" rtlCol="0">
            <a:spAutoFit/>
          </a:bodyPr>
          <a:lstStyle/>
          <a:p>
            <a:r>
              <a:rPr lang="en-US" sz="2400" dirty="0" smtClean="0"/>
              <a:t>After the dramatic decline of wild bighorns in the early 1900s, </a:t>
            </a:r>
            <a:r>
              <a:rPr lang="en-US" sz="2400" b="1" dirty="0" smtClean="0">
                <a:solidFill>
                  <a:srgbClr val="FFFF00"/>
                </a:solidFill>
              </a:rPr>
              <a:t>state</a:t>
            </a:r>
          </a:p>
          <a:p>
            <a:r>
              <a:rPr lang="en-US" sz="2400" b="1" dirty="0" smtClean="0">
                <a:solidFill>
                  <a:srgbClr val="FFFF00"/>
                </a:solidFill>
              </a:rPr>
              <a:t>wildlife agencies </a:t>
            </a:r>
            <a:r>
              <a:rPr lang="en-US" sz="2400" dirty="0" smtClean="0"/>
              <a:t>and </a:t>
            </a:r>
            <a:r>
              <a:rPr lang="en-US" sz="2400" b="1" dirty="0" smtClean="0">
                <a:solidFill>
                  <a:srgbClr val="FFFF00"/>
                </a:solidFill>
              </a:rPr>
              <a:t>hunting organizations </a:t>
            </a:r>
            <a:r>
              <a:rPr lang="en-US" sz="2400" dirty="0" smtClean="0"/>
              <a:t>worked together to find</a:t>
            </a:r>
          </a:p>
          <a:p>
            <a:r>
              <a:rPr lang="en-US" sz="2400" dirty="0" smtClean="0"/>
              <a:t>ways to bring wild bighorn sheep back into parts of their historic range</a:t>
            </a:r>
          </a:p>
        </p:txBody>
      </p:sp>
      <p:pic>
        <p:nvPicPr>
          <p:cNvPr id="32" name="Picture 31" descr="shutterstock_105881837.jpg"/>
          <p:cNvPicPr>
            <a:picLocks noChangeAspect="1"/>
          </p:cNvPicPr>
          <p:nvPr/>
        </p:nvPicPr>
        <p:blipFill>
          <a:blip r:embed="rId3" cstate="print"/>
          <a:srcRect t="7813" b="14062"/>
          <a:stretch>
            <a:fillRect/>
          </a:stretch>
        </p:blipFill>
        <p:spPr>
          <a:xfrm>
            <a:off x="900548" y="838201"/>
            <a:ext cx="7315197" cy="3809999"/>
          </a:xfrm>
          <a:prstGeom prst="rect">
            <a:avLst/>
          </a:prstGeom>
        </p:spPr>
      </p:pic>
      <p:sp>
        <p:nvSpPr>
          <p:cNvPr id="33" name="TextBox 32"/>
          <p:cNvSpPr txBox="1"/>
          <p:nvPr/>
        </p:nvSpPr>
        <p:spPr>
          <a:xfrm>
            <a:off x="152400" y="6248400"/>
            <a:ext cx="9677400" cy="461665"/>
          </a:xfrm>
          <a:prstGeom prst="rect">
            <a:avLst/>
          </a:prstGeom>
          <a:noFill/>
        </p:spPr>
        <p:txBody>
          <a:bodyPr wrap="square" rtlCol="0">
            <a:spAutoFit/>
          </a:bodyPr>
          <a:lstStyle/>
          <a:p>
            <a:r>
              <a:rPr lang="en-US" sz="2400" dirty="0" smtClean="0"/>
              <a:t>Part of this conservation effort included a TRANSPLANT program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3" grpId="0"/>
    </p:bldLst>
  </p:timing>
</p:sld>
</file>

<file path=ppt/theme/theme1.xml><?xml version="1.0" encoding="utf-8"?>
<a:theme xmlns:a="http://schemas.openxmlformats.org/drawingml/2006/main" name="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12615</TotalTime>
  <Words>2162</Words>
  <Application>Microsoft Office PowerPoint</Application>
  <PresentationFormat>On-screen Show (4:3)</PresentationFormat>
  <Paragraphs>366</Paragraphs>
  <Slides>38</Slides>
  <Notes>38</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Windows User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user1</dc:creator>
  <cp:lastModifiedBy>Melissa</cp:lastModifiedBy>
  <cp:revision>1618</cp:revision>
  <dcterms:created xsi:type="dcterms:W3CDTF">2012-06-20T18:59:49Z</dcterms:created>
  <dcterms:modified xsi:type="dcterms:W3CDTF">2016-09-19T20:40:46Z</dcterms:modified>
</cp:coreProperties>
</file>